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8" r:id="rId2"/>
    <p:sldMasterId id="2147483691" r:id="rId3"/>
    <p:sldMasterId id="2147483814" r:id="rId4"/>
    <p:sldMasterId id="2147483829" r:id="rId5"/>
  </p:sldMasterIdLst>
  <p:notesMasterIdLst>
    <p:notesMasterId r:id="rId29"/>
  </p:notesMasterIdLst>
  <p:handoutMasterIdLst>
    <p:handoutMasterId r:id="rId30"/>
  </p:handoutMasterIdLst>
  <p:sldIdLst>
    <p:sldId id="259" r:id="rId6"/>
    <p:sldId id="274" r:id="rId7"/>
    <p:sldId id="258" r:id="rId8"/>
    <p:sldId id="268" r:id="rId9"/>
    <p:sldId id="284" r:id="rId10"/>
    <p:sldId id="285" r:id="rId11"/>
    <p:sldId id="286" r:id="rId12"/>
    <p:sldId id="283" r:id="rId13"/>
    <p:sldId id="280" r:id="rId14"/>
    <p:sldId id="269" r:id="rId15"/>
    <p:sldId id="279" r:id="rId16"/>
    <p:sldId id="265" r:id="rId17"/>
    <p:sldId id="278" r:id="rId18"/>
    <p:sldId id="266" r:id="rId19"/>
    <p:sldId id="260" r:id="rId20"/>
    <p:sldId id="272" r:id="rId21"/>
    <p:sldId id="273" r:id="rId22"/>
    <p:sldId id="261" r:id="rId23"/>
    <p:sldId id="262" r:id="rId24"/>
    <p:sldId id="263" r:id="rId25"/>
    <p:sldId id="267" r:id="rId26"/>
    <p:sldId id="264" r:id="rId27"/>
    <p:sldId id="281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11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74"/>
  </p:normalViewPr>
  <p:slideViewPr>
    <p:cSldViewPr>
      <p:cViewPr>
        <p:scale>
          <a:sx n="180" d="100"/>
          <a:sy n="180" d="100"/>
        </p:scale>
        <p:origin x="176" y="-2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76F1-29AA-324A-8650-0960A5A7C00F}" type="datetimeFigureOut">
              <a:rPr lang="fr-FR" smtClean="0"/>
              <a:pPr/>
              <a:t>09/12/2016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42E31-C57E-894B-B584-58ECD99E6FF0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A3BDC-59DC-40BC-B836-CC126CF3538F}" type="datetimeFigureOut">
              <a:rPr lang="fr-FR" smtClean="0"/>
              <a:pPr/>
              <a:t>08/12/2016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FC07C-BA28-41F3-B550-4F43F380811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0942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3187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FC07C-BA28-41F3-B550-4F43F3808118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300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FC07C-BA28-41F3-B550-4F43F3808118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363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10842D-E700-4049-B6D6-52A7116C79CF}" type="slidenum">
              <a:rPr lang="fr-FR" altLang="fr-FR">
                <a:solidFill>
                  <a:prstClr val="black"/>
                </a:solidFill>
                <a:latin typeface="Arial" charset="0"/>
                <a:ea typeface="ＭＳ Ｐゴシック" pitchFamily="-64" charset="-128"/>
              </a:rPr>
              <a:pPr eaLnBrk="1" hangingPunct="1">
                <a:spcBef>
                  <a:spcPct val="0"/>
                </a:spcBef>
              </a:pPr>
              <a:t>12</a:t>
            </a:fld>
            <a:endParaRPr lang="fr-FR" altLang="fr-FR">
              <a:solidFill>
                <a:prstClr val="black"/>
              </a:solidFill>
              <a:latin typeface="Arial" charset="0"/>
              <a:ea typeface="ＭＳ Ｐゴシック" pitchFamily="-64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17E864-7F15-468D-AD97-D184BA422C2B}" type="slidenum">
              <a:rPr lang="fr-FR" altLang="fr-FR">
                <a:solidFill>
                  <a:prstClr val="black"/>
                </a:solidFill>
                <a:latin typeface="Arial" charset="0"/>
                <a:ea typeface="ＭＳ Ｐゴシック" pitchFamily="-64" charset="-128"/>
              </a:rPr>
              <a:pPr eaLnBrk="1" hangingPunct="1">
                <a:spcBef>
                  <a:spcPct val="0"/>
                </a:spcBef>
              </a:pPr>
              <a:t>14</a:t>
            </a:fld>
            <a:endParaRPr lang="fr-FR" altLang="fr-FR">
              <a:solidFill>
                <a:prstClr val="black"/>
              </a:solidFill>
              <a:latin typeface="Arial" charset="0"/>
              <a:ea typeface="ＭＳ Ｐゴシック" pitchFamily="-6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A04C9CA-21BF-4A1E-83D5-010D7B5CFF34}" type="slidenum">
              <a:rPr lang="fr-FR" altLang="fr-F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20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5939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939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fr-FR" altLang="fr-FR" smtClean="0">
                <a:latin typeface="Arial" pitchFamily="34" charset="0"/>
              </a:rPr>
              <a:t>La notation se fonde sur une appréciation de la performance dite « Standard » qui représente le « Niveau d’exigence Compagnie » tel que repris dans le </a:t>
            </a:r>
            <a:r>
              <a:rPr lang="fr-FR" altLang="fr-FR" b="1" smtClean="0">
                <a:latin typeface="Arial" pitchFamily="34" charset="0"/>
              </a:rPr>
              <a:t>Livre des Standards</a:t>
            </a:r>
            <a:r>
              <a:rPr lang="fr-FR" altLang="fr-FR" smtClean="0">
                <a:latin typeface="Arial" pitchFamily="34" charset="0"/>
              </a:rPr>
              <a:t>. Il doit être entendu que ce niveau Standard, dynamique, ne se conçoit que lié au contexte opérationnel du vol dont il ne peut être dissocié. </a:t>
            </a:r>
          </a:p>
        </p:txBody>
      </p:sp>
      <p:sp>
        <p:nvSpPr>
          <p:cNvPr id="59397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F7616CD-3560-4AFA-9743-8133BC76C2A4}" type="slidenum">
              <a:rPr lang="fr-FR" altLang="fr-FR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fr-FR" altLang="fr-F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4" y="213043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4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B9646-DA36-994F-9DA9-D15410A47834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08/12/2016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Assises HU JCG Toulouse 2016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A3C95-7657-41F9-A7BE-D9D6E67FA9A8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04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FE8E0-7C64-B54B-8C27-7C2D4A09EEE0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08/12/2016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Assises HU JCG Toulouse 2016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809A4-A1CC-4488-91AC-D9BFD3DEB417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243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B4087-B94B-9D4B-97BF-2FDD35DE964F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08/12/2016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Assises HU JCG Toulouse 2016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7489D-1CFF-4B7E-8E8B-7E99E47C213A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357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4" y="274638"/>
            <a:ext cx="82296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4" y="1600206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9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4BA7C-E4E8-A54B-88E1-6F218D38A22B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08/12/2016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Assises HU JCG Toulouse 2016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82987-EF22-48F2-A29F-111832AF9CCD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90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4" y="274638"/>
            <a:ext cx="82296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4" y="1600206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EAFAE-6189-2C4A-B53C-0F0D56B670F8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08/12/2016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Assises HU JCG Toulouse 2016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A1009-AC4B-4A6A-B2FE-C7E69F9AAC21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44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4" y="274638"/>
            <a:ext cx="82296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4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4" y="393859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9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90402-7455-DB4A-9944-26084F44C26B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08/12/2016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Assises HU JCG Toulouse 2016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073F1-3DC5-4D1C-AAAC-B8A78CADB6A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810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0898">
            <a:off x="7951790" y="6149985"/>
            <a:ext cx="12509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 de texte 6"/>
          <p:cNvSpPr txBox="1"/>
          <p:nvPr userDrawn="1"/>
        </p:nvSpPr>
        <p:spPr>
          <a:xfrm rot="20780093">
            <a:off x="7972425" y="6392873"/>
            <a:ext cx="1087438" cy="319087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defTabSz="457200">
              <a:defRPr/>
            </a:pPr>
            <a:r>
              <a:rPr lang="fr-FR" sz="1100" dirty="0">
                <a:solidFill>
                  <a:srgbClr val="381655"/>
                </a:solidFill>
                <a:latin typeface="Helvetica"/>
                <a:ea typeface="ＭＳ 明朝"/>
                <a:cs typeface="Times New Roman"/>
              </a:rPr>
              <a:t>SD simulation</a:t>
            </a:r>
            <a:endParaRPr lang="fr-FR" sz="1100" dirty="0">
              <a:solidFill>
                <a:prstClr val="black"/>
              </a:solidFill>
              <a:ea typeface="ＭＳ 明朝"/>
              <a:cs typeface="Times New Roman"/>
            </a:endParaRPr>
          </a:p>
          <a:p>
            <a:pPr defTabSz="457200">
              <a:defRPr/>
            </a:pPr>
            <a:r>
              <a:rPr lang="fr-FR" sz="2100" dirty="0">
                <a:solidFill>
                  <a:prstClr val="black"/>
                </a:solidFill>
                <a:latin typeface="Helvetica"/>
                <a:ea typeface="ＭＳ 明朝"/>
                <a:cs typeface="Times New Roman"/>
              </a:rPr>
              <a:t> </a:t>
            </a:r>
            <a:endParaRPr lang="fr-FR" sz="2100" dirty="0">
              <a:solidFill>
                <a:prstClr val="black"/>
              </a:solidFill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7457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4" y="213043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4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D933E63-8F91-364B-B02B-FC9E4BC282AE}" type="datetime1">
              <a:rPr lang="fr-FR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08/12/2016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>
                <a:solidFill>
                  <a:prstClr val="black"/>
                </a:solidFill>
              </a:rPr>
              <a:t>Assises HU JCG Toulouse 2016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F05E480-2DB9-497E-9665-5431AFC9E129}" type="slidenum">
              <a:rPr lang="fr-FR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312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0898">
            <a:off x="7951790" y="6149985"/>
            <a:ext cx="12509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 de texte 6"/>
          <p:cNvSpPr txBox="1"/>
          <p:nvPr userDrawn="1"/>
        </p:nvSpPr>
        <p:spPr>
          <a:xfrm rot="20780093">
            <a:off x="7972425" y="6392873"/>
            <a:ext cx="1087438" cy="319087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defTabSz="457200">
              <a:defRPr/>
            </a:pPr>
            <a:r>
              <a:rPr lang="fr-FR" sz="1100" dirty="0">
                <a:solidFill>
                  <a:srgbClr val="381655"/>
                </a:solidFill>
                <a:latin typeface="Helvetica"/>
                <a:ea typeface="ＭＳ 明朝"/>
                <a:cs typeface="Times New Roman"/>
              </a:rPr>
              <a:t>SD simulation</a:t>
            </a:r>
            <a:endParaRPr lang="fr-FR" sz="1100" dirty="0">
              <a:solidFill>
                <a:prstClr val="black"/>
              </a:solidFill>
              <a:ea typeface="ＭＳ 明朝"/>
              <a:cs typeface="Times New Roman"/>
            </a:endParaRPr>
          </a:p>
          <a:p>
            <a:pPr defTabSz="457200">
              <a:defRPr/>
            </a:pPr>
            <a:r>
              <a:rPr lang="fr-FR" sz="2100" dirty="0">
                <a:solidFill>
                  <a:prstClr val="black"/>
                </a:solidFill>
                <a:latin typeface="Helvetica"/>
                <a:ea typeface="ＭＳ 明朝"/>
                <a:cs typeface="Times New Roman"/>
              </a:rPr>
              <a:t> </a:t>
            </a:r>
            <a:endParaRPr lang="fr-FR" sz="2100" dirty="0">
              <a:solidFill>
                <a:prstClr val="black"/>
              </a:solidFill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4516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4" y="213043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4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88C743E-2099-3B43-BD42-69BC7EEA7B5C}" type="datetime1">
              <a:rPr lang="fr-FR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08/12/2016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>
                <a:solidFill>
                  <a:prstClr val="black"/>
                </a:solidFill>
              </a:rPr>
              <a:t>Assises HU JCG Toulouse 2016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F05E480-2DB9-497E-9665-5431AFC9E129}" type="slidenum">
              <a:rPr lang="fr-FR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700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0B1F6-EF05-374D-9AB2-6729252AD163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08/12/2016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Assises HU JCG Toulouse 2016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45910-093F-470B-9E81-9AE326F9C211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34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8A6F1-9DE6-074D-94EC-FC78BD9D02F4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08/12/2016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Assises HU JCG Toulouse 2016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C9CCE-BECB-4808-B7A6-5BCE3DE8FC65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647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C0D1C-8DA3-DC41-BC58-3B26F8BDFB25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08/12/2016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Assises HU JCG Toulouse 2016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8704B-3C9B-4815-8481-AB5843AA1891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94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B7DF9-8011-DA48-974E-16FC5A7A0D63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08/12/2016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Assises HU JCG Toulouse 2016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24B15-ACCE-441F-B2DA-7D2264471CC5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696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119FE-2B88-6B4D-99ED-7FCFC62F18D6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08/12/2016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Assises HU JCG Toulouse 2016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BF914-FCBB-45BE-8EB5-092DB34547E1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5217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0D437-5899-2140-9946-814B4B788F35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08/12/2016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Assises HU JCG Toulouse 2016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C0714-88BD-45C7-8792-D0871CC0B4AD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455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D6B32-46F3-EE4E-B97D-A15F12E84040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08/12/2016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Assises HU JCG Toulouse 2016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45EA8-1F93-4EFB-BDD2-1B6FD17863A4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462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A5F13-E9E9-3D48-83B9-04DC88CA590A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08/12/2016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Assises HU JCG Toulouse 2016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6BB2A-893F-465D-ACEB-8C5FF188048F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52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4D3A0-8338-4F4E-A859-E11092774749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08/12/2016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Assises HU JCG Toulouse 2016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BDA31-118E-4F81-AF36-FB82C2830CD9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00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FA6CB-CBB4-EB40-BD8B-CBD765122636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08/12/2016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Assises HU JCG Toulouse 2016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E8EA1-BC84-499D-AFAF-E8F0677D089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9925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2703F-5376-F64A-9498-6AEFA0D178D9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08/12/2016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Assises HU JCG Toulouse 2016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8B5ED-575A-494D-AE67-BDA15F33A395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085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E3F14-76E3-904F-A4E1-F1A5202A8760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08/12/2016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Assises HU JCG Toulouse 2016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B49F8-C63A-40F6-8007-B3A11E56C7DA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715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4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1B3A5-BEA7-0E4E-A6BA-0D7C9C547815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08/12/2016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Assises HU JCG Toulouse 2016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19B55-F869-482C-8F03-D8B0EB1C4DF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143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286ED-F491-534F-B8C8-2E8A1C26539C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08/12/2016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Assises HU JCG Toulouse 2016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7C12D-72B1-4619-88F0-97A7E9C5293C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0973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A3BF-3872-F445-8ABD-912F3DC36106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08/12/2016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Assises HU JCG Toulouse 2016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B1E1B-ED99-4D60-8254-B5CBF6E92587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6671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2C7597FB-F6A0-284C-B060-CA5041E7A828}" type="datetime1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08/12/2016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smtClean="0">
                <a:solidFill>
                  <a:srgbClr val="000000"/>
                </a:solidFill>
              </a:rPr>
              <a:t>Assises HU JCG Toulouse 2016</a:t>
            </a: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DF655-D5D0-4C3C-B22D-A3F5972B26AF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14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1957388" y="2501900"/>
            <a:ext cx="6254750" cy="4210050"/>
          </a:xfrm>
          <a:prstGeom prst="rect">
            <a:avLst/>
          </a:prstGeom>
        </p:spPr>
        <p:txBody>
          <a:bodyPr vert="horz" lIns="0" tIns="0" rIns="0" bIns="0"/>
          <a:lstStyle>
            <a:lvl1pPr marL="288000" indent="-288000">
              <a:spcAft>
                <a:spcPts val="1500"/>
              </a:spcAft>
              <a:defRPr b="0" i="0">
                <a:latin typeface="Gotham Book" charset="0"/>
                <a:ea typeface="Gotham Book" charset="0"/>
                <a:cs typeface="Gotham Book" charset="0"/>
              </a:defRPr>
            </a:lvl1pPr>
            <a:lvl2pPr marL="288000" indent="-288000">
              <a:spcAft>
                <a:spcPts val="1500"/>
              </a:spcAft>
              <a:defRPr/>
            </a:lvl2pPr>
            <a:lvl3pPr marL="288000" indent="-288000">
              <a:spcAft>
                <a:spcPts val="1500"/>
              </a:spcAft>
              <a:defRPr/>
            </a:lvl3pPr>
            <a:lvl4pPr marL="288000" indent="-288000">
              <a:spcAft>
                <a:spcPts val="1500"/>
              </a:spcAft>
              <a:defRPr/>
            </a:lvl4pPr>
            <a:lvl5pPr marL="288000" indent="-288000">
              <a:spcAft>
                <a:spcPts val="1500"/>
              </a:spcAft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38099" y="3464437"/>
            <a:ext cx="866279" cy="365125"/>
          </a:xfrm>
          <a:prstGeom prst="rect">
            <a:avLst/>
          </a:prstGeom>
        </p:spPr>
        <p:txBody>
          <a:bodyPr vert="horz" lIns="0" tIns="0" rIns="0" bIns="0" numCol="1" rtlCol="0" anchor="ctr"/>
          <a:lstStyle>
            <a:lvl1pPr algn="ctr">
              <a:defRPr sz="1200" b="0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fld id="{17BD6EDC-6E17-4138-B49F-407161B5C8B3}" type="slidenum">
              <a:rPr lang="fr-FR" smtClean="0"/>
              <a:pPr/>
              <a:t>‹#›</a:t>
            </a:fld>
            <a:endParaRPr lang="fr-FR"/>
          </a:p>
        </p:txBody>
      </p:sp>
    </p:spTree>
    <p:extLst/>
  </p:cSld>
  <p:clrMapOvr>
    <a:masterClrMapping/>
  </p:clrMapOvr>
  <p:hf sldNum="0"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1600" y="2130425"/>
            <a:ext cx="7086600" cy="1470025"/>
          </a:xfrm>
        </p:spPr>
        <p:txBody>
          <a:bodyPr anchor="b"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38099" y="3464437"/>
            <a:ext cx="866279" cy="365125"/>
          </a:xfrm>
          <a:prstGeom prst="rect">
            <a:avLst/>
          </a:prstGeom>
        </p:spPr>
        <p:txBody>
          <a:bodyPr vert="horz" lIns="0" tIns="0" rIns="0" bIns="0" numCol="1" rtlCol="0" anchor="ctr"/>
          <a:lstStyle>
            <a:lvl1pPr algn="ctr">
              <a:defRPr sz="1200" b="0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fld id="{17BD6EDC-6E17-4138-B49F-407161B5C8B3}" type="slidenum">
              <a:rPr lang="fr-FR" smtClean="0"/>
              <a:pPr/>
              <a:t>‹#›</a:t>
            </a:fld>
            <a:endParaRPr lang="fr-FR"/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957468" y="2500140"/>
            <a:ext cx="6729332" cy="3686859"/>
          </a:xfrm>
          <a:prstGeom prst="rect">
            <a:avLst/>
          </a:prstGeom>
        </p:spPr>
        <p:txBody>
          <a:bodyPr/>
          <a:lstStyle>
            <a:lvl1pPr marL="288000" indent="-288000">
              <a:defRPr b="0" i="0">
                <a:latin typeface="Gotham Book" charset="0"/>
                <a:ea typeface="Gotham Book" charset="0"/>
                <a:cs typeface="Gotham Book" charset="0"/>
              </a:defRPr>
            </a:lvl1pPr>
            <a:lvl2pPr marL="288000" indent="-288000">
              <a:defRPr/>
            </a:lvl2pPr>
            <a:lvl3pPr marL="288000" indent="-288000">
              <a:defRPr/>
            </a:lvl3pPr>
            <a:lvl4pPr marL="288000" indent="-288000">
              <a:defRPr/>
            </a:lvl4pPr>
            <a:lvl5pPr marL="288000" indent="-288000"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</a:t>
            </a:r>
            <a:r>
              <a:rPr lang="fr-FR" dirty="0" smtClean="0"/>
              <a:t>niveau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38099" y="3464437"/>
            <a:ext cx="866279" cy="365125"/>
          </a:xfrm>
          <a:prstGeom prst="rect">
            <a:avLst/>
          </a:prstGeom>
        </p:spPr>
        <p:txBody>
          <a:bodyPr vert="horz" lIns="0" tIns="0" rIns="0" bIns="0" numCol="1" rtlCol="0" anchor="ctr"/>
          <a:lstStyle>
            <a:lvl1pPr algn="ctr">
              <a:defRPr sz="1200" b="0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fld id="{17BD6EDC-6E17-4138-B49F-407161B5C8B3}" type="slidenum">
              <a:rPr lang="fr-FR" smtClean="0"/>
              <a:pPr/>
              <a:t>‹#›</a:t>
            </a:fld>
            <a:endParaRPr lang="fr-FR"/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1957388" y="2501900"/>
            <a:ext cx="6254750" cy="4210050"/>
          </a:xfrm>
          <a:prstGeom prst="rect">
            <a:avLst/>
          </a:prstGeom>
        </p:spPr>
        <p:txBody>
          <a:bodyPr vert="horz" lIns="0" tIns="0" rIns="0" bIns="0"/>
          <a:lstStyle>
            <a:lvl1pPr marL="288000" indent="-288000">
              <a:spcAft>
                <a:spcPts val="1500"/>
              </a:spcAft>
              <a:defRPr b="0" i="0">
                <a:latin typeface="Gotham Book" charset="0"/>
                <a:ea typeface="Gotham Book" charset="0"/>
                <a:cs typeface="Gotham Book" charset="0"/>
              </a:defRPr>
            </a:lvl1pPr>
            <a:lvl2pPr marL="288000" indent="-288000">
              <a:spcAft>
                <a:spcPts val="1500"/>
              </a:spcAft>
              <a:defRPr/>
            </a:lvl2pPr>
            <a:lvl3pPr marL="288000" indent="-288000">
              <a:spcAft>
                <a:spcPts val="1500"/>
              </a:spcAft>
              <a:defRPr/>
            </a:lvl3pPr>
            <a:lvl4pPr marL="288000" indent="-288000">
              <a:spcAft>
                <a:spcPts val="1500"/>
              </a:spcAft>
              <a:defRPr/>
            </a:lvl4pPr>
            <a:lvl5pPr marL="288000" indent="-288000">
              <a:spcAft>
                <a:spcPts val="1500"/>
              </a:spcAft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38099" y="3464437"/>
            <a:ext cx="866279" cy="365125"/>
          </a:xfrm>
          <a:prstGeom prst="rect">
            <a:avLst/>
          </a:prstGeom>
        </p:spPr>
        <p:txBody>
          <a:bodyPr vert="horz" lIns="0" tIns="0" rIns="0" bIns="0" numCol="1" rtlCol="0" anchor="ctr"/>
          <a:lstStyle>
            <a:lvl1pPr algn="ctr">
              <a:defRPr sz="1200" b="0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fld id="{17BD6EDC-6E17-4138-B49F-407161B5C8B3}" type="slidenum">
              <a:rPr lang="fr-FR" smtClean="0"/>
              <a:pPr/>
              <a:t>‹#›</a:t>
            </a:fld>
            <a:endParaRPr lang="fr-FR"/>
          </a:p>
        </p:txBody>
      </p:sp>
    </p:spTree>
    <p:extLst/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4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0B29D-F2D2-304A-A5CE-44D0F5BB592B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08/12/2016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Assises HU JCG Toulouse 2016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12EA6-660A-4D80-8525-1994E96E9421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2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4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4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6FF33-7499-A145-85F3-E89774389EDA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08/12/2016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Assises HU JCG Toulouse 2016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FCC50-3B66-4AA1-88A0-BAB4CFA597F3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580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9028F-5F31-AA40-A2B0-556651C79616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08/12/2016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Assises HU JCG Toulouse 2016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E9184-5F5A-4EEC-8C6F-D0C6922EF611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54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8D80E-1119-C143-A297-2704ADAA8ED9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08/12/2016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Assises HU JCG Toulouse 2016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C405D-C0BD-471E-A5CA-E10BA74EE4C3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896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D9892-4E89-304F-B912-0DE1A45E82FA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08/12/2016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Assises HU JCG Toulouse 2016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6F8B2-C9D1-4AF4-BA64-CBDD20B2D21B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357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5B7C5-0CFF-CE46-92BF-3234957AF20E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08/12/2016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Assises HU JCG Toulouse 2016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75874-2C81-4C4B-A717-8AA094923907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948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theme" Target="../theme/theme4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theme" Target="../theme/theme5.xml"/><Relationship Id="rId6" Type="http://schemas.openxmlformats.org/officeDocument/2006/relationships/image" Target="../media/image4.emf"/><Relationship Id="rId7" Type="http://schemas.openxmlformats.org/officeDocument/2006/relationships/image" Target="../media/image5.gif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4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5D3203-C852-AD43-AF67-E41FE523E54A}" type="datetime1">
              <a:rPr lang="fr-F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08/12/2016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>
                <a:solidFill>
                  <a:srgbClr val="000000"/>
                </a:solidFill>
              </a:rPr>
              <a:t>Assises HU JCG Toulouse 2016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974F41-BAD9-42FE-BCF3-9220DFE245B9}" type="slidenum">
              <a:rPr lang="fr-FR" altLang="fr-FR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altLang="fr-FR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108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6" descr="Haut de lettre HUGO seu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18"/>
          <a:stretch>
            <a:fillRect/>
          </a:stretch>
        </p:blipFill>
        <p:spPr bwMode="auto">
          <a:xfrm>
            <a:off x="53976" y="180985"/>
            <a:ext cx="6573838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 3" descr="Haut de lettre HUGO seu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8" t="91029" b="3780"/>
          <a:stretch>
            <a:fillRect/>
          </a:stretch>
        </p:blipFill>
        <p:spPr bwMode="auto">
          <a:xfrm>
            <a:off x="930280" y="6634163"/>
            <a:ext cx="7889875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9102">
            <a:off x="7951790" y="6149985"/>
            <a:ext cx="12509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 de texte 6"/>
          <p:cNvSpPr txBox="1"/>
          <p:nvPr userDrawn="1"/>
        </p:nvSpPr>
        <p:spPr>
          <a:xfrm rot="20780093">
            <a:off x="7972425" y="6392873"/>
            <a:ext cx="1087438" cy="319087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defTabSz="457200">
              <a:defRPr/>
            </a:pPr>
            <a:r>
              <a:rPr lang="fr-FR" sz="1100" dirty="0">
                <a:solidFill>
                  <a:srgbClr val="381655"/>
                </a:solidFill>
                <a:latin typeface="Helvetica"/>
                <a:ea typeface="ＭＳ 明朝"/>
                <a:cs typeface="Times New Roman"/>
              </a:rPr>
              <a:t>SD simulation</a:t>
            </a:r>
            <a:endParaRPr lang="fr-FR" sz="1100" dirty="0">
              <a:solidFill>
                <a:prstClr val="black"/>
              </a:solidFill>
              <a:ea typeface="ＭＳ 明朝"/>
              <a:cs typeface="Times New Roman"/>
            </a:endParaRPr>
          </a:p>
          <a:p>
            <a:pPr defTabSz="457200">
              <a:defRPr/>
            </a:pPr>
            <a:r>
              <a:rPr lang="fr-FR" sz="2100" dirty="0">
                <a:solidFill>
                  <a:prstClr val="black"/>
                </a:solidFill>
                <a:latin typeface="Helvetica"/>
                <a:ea typeface="ＭＳ 明朝"/>
                <a:cs typeface="Times New Roman"/>
              </a:rPr>
              <a:t> </a:t>
            </a:r>
            <a:endParaRPr lang="fr-FR" sz="2100" dirty="0">
              <a:solidFill>
                <a:prstClr val="black"/>
              </a:solidFill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756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6" descr="Haut de lettre HUGO seu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18"/>
          <a:stretch>
            <a:fillRect/>
          </a:stretch>
        </p:blipFill>
        <p:spPr bwMode="auto">
          <a:xfrm>
            <a:off x="53976" y="180985"/>
            <a:ext cx="6573838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 3" descr="Haut de lettre HUGO seu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8" t="91029" b="3780"/>
          <a:stretch>
            <a:fillRect/>
          </a:stretch>
        </p:blipFill>
        <p:spPr bwMode="auto">
          <a:xfrm>
            <a:off x="930280" y="6634163"/>
            <a:ext cx="7889875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9102">
            <a:off x="7951790" y="6149985"/>
            <a:ext cx="12509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 de texte 6"/>
          <p:cNvSpPr txBox="1"/>
          <p:nvPr userDrawn="1"/>
        </p:nvSpPr>
        <p:spPr>
          <a:xfrm rot="20780093">
            <a:off x="7972425" y="6392873"/>
            <a:ext cx="1087438" cy="319087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defTabSz="457200">
              <a:defRPr/>
            </a:pPr>
            <a:r>
              <a:rPr lang="fr-FR" sz="1100" dirty="0">
                <a:solidFill>
                  <a:srgbClr val="381655"/>
                </a:solidFill>
                <a:latin typeface="Helvetica"/>
                <a:ea typeface="ＭＳ 明朝"/>
                <a:cs typeface="Times New Roman"/>
              </a:rPr>
              <a:t>SD simulation</a:t>
            </a:r>
            <a:endParaRPr lang="fr-FR" sz="1100" dirty="0">
              <a:solidFill>
                <a:prstClr val="black"/>
              </a:solidFill>
              <a:ea typeface="ＭＳ 明朝"/>
              <a:cs typeface="Times New Roman"/>
            </a:endParaRPr>
          </a:p>
          <a:p>
            <a:pPr defTabSz="457200">
              <a:defRPr/>
            </a:pPr>
            <a:r>
              <a:rPr lang="fr-FR" sz="2100" dirty="0">
                <a:solidFill>
                  <a:prstClr val="black"/>
                </a:solidFill>
                <a:latin typeface="Helvetica"/>
                <a:ea typeface="ＭＳ 明朝"/>
                <a:cs typeface="Times New Roman"/>
              </a:rPr>
              <a:t> </a:t>
            </a:r>
            <a:endParaRPr lang="fr-FR" sz="2100" dirty="0">
              <a:solidFill>
                <a:prstClr val="black"/>
              </a:solidFill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3841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867B24-C10B-A64C-9301-14F0576A9C5E}" type="datetime1">
              <a:rPr lang="fr-F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08/12/2016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>
                <a:solidFill>
                  <a:srgbClr val="000000"/>
                </a:solidFill>
              </a:rPr>
              <a:t>Assises HU JCG Toulouse 2016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F993DC-0683-4032-9528-37033E0DDB79}" type="slidenum">
              <a:rPr lang="fr-FR" altLang="fr-FR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altLang="fr-FR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875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fond_4:3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-6350"/>
            <a:ext cx="9152467" cy="686435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957468" y="1260888"/>
            <a:ext cx="4736117" cy="1143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38099" y="3464437"/>
            <a:ext cx="866279" cy="365125"/>
          </a:xfrm>
          <a:prstGeom prst="rect">
            <a:avLst/>
          </a:prstGeom>
        </p:spPr>
        <p:txBody>
          <a:bodyPr vert="horz" lIns="0" tIns="0" rIns="0" bIns="0" numCol="1" rtlCol="0" anchor="ctr"/>
          <a:lstStyle>
            <a:lvl1pPr algn="ctr">
              <a:defRPr sz="1200" b="0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fld id="{17BD6EDC-6E17-4138-B49F-407161B5C8B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14579" y="76386"/>
            <a:ext cx="761025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b="0" i="0" dirty="0" smtClean="0">
                <a:latin typeface="Gotham Extra Light"/>
                <a:cs typeface="Gotham Extra Light"/>
              </a:rPr>
              <a:t>RÉVOLUTION NUMÉRIQUE</a:t>
            </a:r>
            <a:br>
              <a:rPr lang="fr-FR" b="0" i="0" dirty="0" smtClean="0">
                <a:latin typeface="Gotham Extra Light"/>
                <a:cs typeface="Gotham Extra Light"/>
              </a:rPr>
            </a:br>
            <a:r>
              <a:rPr lang="fr-FR" b="0" i="0" dirty="0" smtClean="0">
                <a:latin typeface="Gotham Extra Light"/>
                <a:cs typeface="Gotham Extra Light"/>
              </a:rPr>
              <a:t>DONNÉES</a:t>
            </a:r>
            <a:r>
              <a:rPr lang="fr-FR" b="0" i="0" baseline="0" dirty="0" smtClean="0">
                <a:latin typeface="Gotham Extra Light"/>
                <a:cs typeface="Gotham Extra Light"/>
              </a:rPr>
              <a:t> PARTAGÉES ET OPEN DATA</a:t>
            </a:r>
          </a:p>
        </p:txBody>
      </p:sp>
    </p:spTree>
    <p:extLst>
      <p:ext uri="{BB962C8B-B14F-4D97-AF65-F5344CB8AC3E}">
        <p14:creationId xmlns:p14="http://schemas.microsoft.com/office/powerpoint/2010/main" val="154316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b="0" i="0" kern="1200">
          <a:solidFill>
            <a:schemeClr val="tx1"/>
          </a:solidFill>
          <a:latin typeface="Gotham Black"/>
          <a:ea typeface="+mj-ea"/>
          <a:cs typeface="Gotham Black"/>
        </a:defRPr>
      </a:lvl1pPr>
    </p:titleStyle>
    <p:bodyStyle>
      <a:lvl1pPr marL="360000" indent="288000" algn="l" defTabSz="457200" rtl="0" eaLnBrk="1" latinLnBrk="0" hangingPunct="1">
        <a:lnSpc>
          <a:spcPts val="2000"/>
        </a:lnSpc>
        <a:spcBef>
          <a:spcPts val="0"/>
        </a:spcBef>
        <a:spcAft>
          <a:spcPts val="700"/>
        </a:spcAft>
        <a:buClr>
          <a:srgbClr val="CC006A"/>
        </a:buClr>
        <a:buSzPct val="100000"/>
        <a:buFontTx/>
        <a:buBlip>
          <a:blip r:embed="rId7"/>
        </a:buBlip>
        <a:defRPr sz="1600" b="0" i="0" kern="1200">
          <a:solidFill>
            <a:schemeClr val="tx1"/>
          </a:solidFill>
          <a:latin typeface="Gotham Extra Light"/>
          <a:ea typeface="+mn-ea"/>
          <a:cs typeface="Gotham Extra Light"/>
        </a:defRPr>
      </a:lvl1pPr>
      <a:lvl2pPr marL="360000" indent="288000" algn="l" defTabSz="457200" rtl="0" eaLnBrk="1" latinLnBrk="0" hangingPunct="1">
        <a:lnSpc>
          <a:spcPts val="2000"/>
        </a:lnSpc>
        <a:spcBef>
          <a:spcPts val="0"/>
        </a:spcBef>
        <a:spcAft>
          <a:spcPts val="700"/>
        </a:spcAft>
        <a:buClr>
          <a:srgbClr val="CC006A"/>
        </a:buClr>
        <a:buFont typeface="Arial"/>
        <a:buChar char="•"/>
        <a:defRPr sz="1600" b="0" i="0" kern="1200">
          <a:solidFill>
            <a:schemeClr val="tx1"/>
          </a:solidFill>
          <a:latin typeface="Gotham Extra Light"/>
          <a:ea typeface="+mn-ea"/>
          <a:cs typeface="Gotham Extra Light"/>
        </a:defRPr>
      </a:lvl2pPr>
      <a:lvl3pPr marL="360000" indent="288000" algn="l" defTabSz="457200" rtl="0" eaLnBrk="1" latinLnBrk="0" hangingPunct="1">
        <a:lnSpc>
          <a:spcPts val="2000"/>
        </a:lnSpc>
        <a:spcBef>
          <a:spcPts val="0"/>
        </a:spcBef>
        <a:spcAft>
          <a:spcPts val="700"/>
        </a:spcAft>
        <a:buClr>
          <a:srgbClr val="CC006A"/>
        </a:buClr>
        <a:buSzPct val="100000"/>
        <a:buFont typeface="Wingdings" charset="2"/>
        <a:buChar char="Ø"/>
        <a:defRPr sz="1600" b="0" i="0" kern="1200">
          <a:solidFill>
            <a:schemeClr val="tx1"/>
          </a:solidFill>
          <a:latin typeface="Gotham Extra Light"/>
          <a:ea typeface="+mn-ea"/>
          <a:cs typeface="Gotham Extra Light"/>
        </a:defRPr>
      </a:lvl3pPr>
      <a:lvl4pPr marL="360000" indent="288000" algn="l" defTabSz="457200" rtl="0" eaLnBrk="1" latinLnBrk="0" hangingPunct="1">
        <a:lnSpc>
          <a:spcPts val="2000"/>
        </a:lnSpc>
        <a:spcBef>
          <a:spcPts val="0"/>
        </a:spcBef>
        <a:spcAft>
          <a:spcPts val="700"/>
        </a:spcAft>
        <a:buFont typeface="Arial"/>
        <a:buChar char="–"/>
        <a:defRPr sz="1600" b="0" i="0" kern="1200">
          <a:solidFill>
            <a:schemeClr val="tx1"/>
          </a:solidFill>
          <a:latin typeface="Gotham Extra Light"/>
          <a:ea typeface="+mn-ea"/>
          <a:cs typeface="Gotham Extra Light"/>
        </a:defRPr>
      </a:lvl4pPr>
      <a:lvl5pPr marL="360000" indent="288000" algn="l" defTabSz="457200" rtl="0" eaLnBrk="1" latinLnBrk="0" hangingPunct="1">
        <a:lnSpc>
          <a:spcPts val="2000"/>
        </a:lnSpc>
        <a:spcBef>
          <a:spcPts val="0"/>
        </a:spcBef>
        <a:spcAft>
          <a:spcPts val="700"/>
        </a:spcAft>
        <a:buFont typeface="Arial"/>
        <a:buChar char="»"/>
        <a:defRPr sz="1600" b="0" i="0" kern="1200">
          <a:solidFill>
            <a:schemeClr val="tx1"/>
          </a:solidFill>
          <a:latin typeface="Gotham Extra Light"/>
          <a:ea typeface="+mn-ea"/>
          <a:cs typeface="Gotham Extr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wmf"/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4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41.png"/><Relationship Id="rId5" Type="http://schemas.openxmlformats.org/officeDocument/2006/relationships/image" Target="../media/image42.jpeg"/><Relationship Id="rId6" Type="http://schemas.openxmlformats.org/officeDocument/2006/relationships/image" Target="../media/image4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4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4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dirty="0" smtClean="0"/>
              <a:t>Les plateformes de simulation</a:t>
            </a:r>
            <a:br>
              <a:rPr lang="fr-FR" altLang="fr-FR" dirty="0" smtClean="0"/>
            </a:br>
            <a:r>
              <a:rPr lang="fr-FR" altLang="fr-FR" dirty="0" smtClean="0"/>
              <a:t>au service des GHT et des territoires</a:t>
            </a:r>
            <a:endParaRPr lang="fr-FR" altLang="fr-FR" dirty="0" smtClean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altLang="fr-FR" b="1" dirty="0" smtClean="0">
                <a:latin typeface="Gotham" charset="0"/>
                <a:ea typeface="Gotham" charset="0"/>
                <a:cs typeface="Gotham" charset="0"/>
              </a:rPr>
              <a:t>Pr </a:t>
            </a:r>
            <a:r>
              <a:rPr lang="fr-FR" altLang="fr-FR" b="1" dirty="0">
                <a:latin typeface="Gotham" charset="0"/>
                <a:ea typeface="Gotham" charset="0"/>
                <a:cs typeface="Gotham" charset="0"/>
              </a:rPr>
              <a:t>Jean-Claude GRANRY </a:t>
            </a:r>
            <a:r>
              <a:rPr lang="fr-FR" altLang="fr-FR" b="1" dirty="0" smtClean="0">
                <a:latin typeface="Gotham" charset="0"/>
                <a:ea typeface="Gotham" charset="0"/>
                <a:cs typeface="Gotham" charset="0"/>
              </a:rPr>
              <a:t/>
            </a:r>
            <a:br>
              <a:rPr lang="fr-FR" altLang="fr-FR" b="1" dirty="0" smtClean="0">
                <a:latin typeface="Gotham" charset="0"/>
                <a:ea typeface="Gotham" charset="0"/>
                <a:cs typeface="Gotham" charset="0"/>
              </a:rPr>
            </a:br>
            <a:r>
              <a:rPr lang="fr-FR" altLang="fr-FR" dirty="0" smtClean="0"/>
              <a:t>Responsable </a:t>
            </a:r>
            <a:r>
              <a:rPr lang="fr-FR" altLang="fr-FR" dirty="0"/>
              <a:t>du centre de simulation 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 smtClean="0"/>
              <a:t>commun </a:t>
            </a:r>
            <a:r>
              <a:rPr lang="fr-FR" altLang="fr-FR" dirty="0"/>
              <a:t>au CHU </a:t>
            </a:r>
            <a:r>
              <a:rPr lang="fr-FR" altLang="fr-FR" dirty="0" smtClean="0"/>
              <a:t>et </a:t>
            </a:r>
            <a:r>
              <a:rPr lang="fr-FR" altLang="fr-FR" dirty="0"/>
              <a:t>à l’université d’Angers, 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 smtClean="0"/>
              <a:t>président </a:t>
            </a:r>
            <a:r>
              <a:rPr lang="fr-FR" altLang="fr-FR" dirty="0"/>
              <a:t>de la Société francophone de simulation</a:t>
            </a: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7380288" y="5661025"/>
          <a:ext cx="1547812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Image" r:id="rId3" imgW="1507953" imgH="1004739" progId="">
                  <p:embed/>
                </p:oleObj>
              </mc:Choice>
              <mc:Fallback>
                <p:oleObj name="Image" r:id="rId3" imgW="1507953" imgH="1004739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5661025"/>
                        <a:ext cx="1547812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013" name="Picture 6" descr="logo ch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459" y="5514875"/>
            <a:ext cx="136842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Rectangle 7"/>
          <p:cNvSpPr>
            <a:spLocks noChangeArrowheads="1"/>
          </p:cNvSpPr>
          <p:nvPr/>
        </p:nvSpPr>
        <p:spPr bwMode="auto">
          <a:xfrm>
            <a:off x="2292447" y="5514875"/>
            <a:ext cx="35290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2148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37931725" indent="-37474525" defTabSz="42148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fr-FR" altLang="fr-FR" sz="1200" dirty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</a:rPr>
              <a:t>GIS APLHUSS</a:t>
            </a:r>
          </a:p>
          <a:p>
            <a:pPr algn="r" eaLnBrk="1" hangingPunct="1"/>
            <a:r>
              <a:rPr lang="fr-FR" altLang="fr-FR" sz="1200" dirty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</a:rPr>
              <a:t>Groupement d’Intérêt Scientifique</a:t>
            </a:r>
          </a:p>
          <a:p>
            <a:pPr algn="r" eaLnBrk="1" hangingPunct="1"/>
            <a:r>
              <a:rPr lang="fr-FR" altLang="fr-FR" sz="1200" dirty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</a:rPr>
              <a:t>Angers, </a:t>
            </a:r>
            <a:r>
              <a:rPr lang="fr-FR" altLang="fr-FR" sz="1200" dirty="0" err="1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</a:rPr>
              <a:t>PLateforme</a:t>
            </a:r>
            <a:r>
              <a:rPr lang="fr-FR" altLang="fr-FR" sz="1200" dirty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</a:rPr>
              <a:t> Hospitalo-Universitaire de Simulation en Santé</a:t>
            </a:r>
          </a:p>
        </p:txBody>
      </p:sp>
    </p:spTree>
    <p:extLst>
      <p:ext uri="{BB962C8B-B14F-4D97-AF65-F5344CB8AC3E}">
        <p14:creationId xmlns:p14="http://schemas.microsoft.com/office/powerpoint/2010/main" val="291104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Assises HU JCG Toulouse 2016</a:t>
            </a:r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4" t="13643" r="11198" b="203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71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16"/>
          <a:stretch/>
        </p:blipFill>
        <p:spPr bwMode="auto">
          <a:xfrm>
            <a:off x="114841" y="374009"/>
            <a:ext cx="430631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0" y="2564904"/>
            <a:ext cx="4248471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6" t="24005" r="33454" b="9517"/>
          <a:stretch/>
        </p:blipFill>
        <p:spPr bwMode="auto">
          <a:xfrm>
            <a:off x="4493935" y="260648"/>
            <a:ext cx="4534265" cy="648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4" y="1268760"/>
            <a:ext cx="129222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59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carte_interreg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8" y="1447810"/>
            <a:ext cx="4408487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Line 20"/>
          <p:cNvSpPr>
            <a:spLocks noChangeShapeType="1"/>
          </p:cNvSpPr>
          <p:nvPr/>
        </p:nvSpPr>
        <p:spPr bwMode="auto">
          <a:xfrm flipH="1">
            <a:off x="7188201" y="4054475"/>
            <a:ext cx="263525" cy="11811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prstClr val="black"/>
              </a:solidFill>
            </a:endParaRPr>
          </a:p>
        </p:txBody>
      </p:sp>
      <p:sp>
        <p:nvSpPr>
          <p:cNvPr id="4100" name="Rectangle 21"/>
          <p:cNvSpPr>
            <a:spLocks noChangeArrowheads="1"/>
          </p:cNvSpPr>
          <p:nvPr/>
        </p:nvSpPr>
        <p:spPr bwMode="auto">
          <a:xfrm>
            <a:off x="5808667" y="5189539"/>
            <a:ext cx="30235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6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POITIERS : REFORCE 3 sites</a:t>
            </a:r>
            <a:endParaRPr lang="fr-FR" altLang="fr-FR" sz="1600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3" name="Rectangle 23"/>
          <p:cNvSpPr>
            <a:spLocks noChangeArrowheads="1"/>
          </p:cNvSpPr>
          <p:nvPr/>
        </p:nvSpPr>
        <p:spPr bwMode="auto">
          <a:xfrm>
            <a:off x="5263764" y="5492759"/>
            <a:ext cx="384887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u="sng" smtClean="0">
                <a:solidFill>
                  <a:prstClr val="black"/>
                </a:solidFill>
                <a:latin typeface="Arial" charset="0"/>
                <a:ea typeface="ＭＳ Ｐゴシック" pitchFamily="-64" charset="-128"/>
              </a:rPr>
              <a:t>Fac</a:t>
            </a:r>
            <a:r>
              <a:rPr lang="fr-FR" altLang="fr-FR" sz="1400" b="1" smtClean="0">
                <a:solidFill>
                  <a:prstClr val="black"/>
                </a:solidFill>
                <a:latin typeface="Arial" charset="0"/>
                <a:ea typeface="ＭＳ Ｐゴシック" pitchFamily="-64" charset="-128"/>
              </a:rPr>
              <a:t>: UP-Fac</a:t>
            </a: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smtClean="0">
                <a:solidFill>
                  <a:prstClr val="black"/>
                </a:solidFill>
                <a:latin typeface="Arial" charset="0"/>
                <a:ea typeface="ＭＳ Ｐゴシック" pitchFamily="-64" charset="-128"/>
              </a:rPr>
              <a:t>Financement: Conseil Régional/ARS/ind.</a:t>
            </a: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u="sng" smtClean="0">
                <a:solidFill>
                  <a:prstClr val="black"/>
                </a:solidFill>
                <a:latin typeface="Arial" charset="0"/>
                <a:ea typeface="ＭＳ Ｐゴシック" pitchFamily="-64" charset="-128"/>
              </a:rPr>
              <a:t>Surgères</a:t>
            </a:r>
            <a:r>
              <a:rPr lang="fr-FR" altLang="fr-FR" sz="1400" b="1" smtClean="0">
                <a:solidFill>
                  <a:prstClr val="black"/>
                </a:solidFill>
                <a:latin typeface="Arial" charset="0"/>
                <a:ea typeface="ＭＳ Ｐゴシック" pitchFamily="-64" charset="-128"/>
              </a:rPr>
              <a:t> : PF IBISA UP/CHU/INRA/INSERM</a:t>
            </a: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smtClean="0">
                <a:solidFill>
                  <a:prstClr val="black"/>
                </a:solidFill>
                <a:latin typeface="Arial" charset="0"/>
                <a:ea typeface="ＭＳ Ｐゴシック" pitchFamily="-64" charset="-128"/>
              </a:rPr>
              <a:t>Financement: ind./ANR/Ré</a:t>
            </a: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u="sng" smtClean="0">
                <a:solidFill>
                  <a:prstClr val="black"/>
                </a:solidFill>
                <a:latin typeface="Arial" charset="0"/>
                <a:ea typeface="ＭＳ Ｐゴシック" pitchFamily="-64" charset="-128"/>
              </a:rPr>
              <a:t>CESU</a:t>
            </a:r>
            <a:r>
              <a:rPr lang="fr-FR" altLang="fr-FR" sz="1400" b="1" smtClean="0">
                <a:solidFill>
                  <a:prstClr val="black"/>
                </a:solidFill>
                <a:latin typeface="Arial" charset="0"/>
                <a:ea typeface="ＭＳ Ｐゴシック" pitchFamily="-64" charset="-128"/>
              </a:rPr>
              <a:t> : CHU/ARS</a:t>
            </a:r>
            <a:endParaRPr lang="fr-FR" altLang="fr-FR" sz="1400" smtClean="0">
              <a:solidFill>
                <a:prstClr val="black"/>
              </a:solidFill>
              <a:latin typeface="Arial" charset="0"/>
              <a:ea typeface="ＭＳ Ｐゴシック" pitchFamily="-64" charset="-128"/>
            </a:endParaRPr>
          </a:p>
        </p:txBody>
      </p:sp>
      <p:sp>
        <p:nvSpPr>
          <p:cNvPr id="7174" name="Line 24"/>
          <p:cNvSpPr>
            <a:spLocks noChangeShapeType="1"/>
          </p:cNvSpPr>
          <p:nvPr/>
        </p:nvSpPr>
        <p:spPr bwMode="auto">
          <a:xfrm flipH="1" flipV="1">
            <a:off x="6130925" y="1647825"/>
            <a:ext cx="1703388" cy="14938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prstClr val="black"/>
              </a:solidFill>
            </a:endParaRPr>
          </a:p>
        </p:txBody>
      </p:sp>
      <p:sp>
        <p:nvSpPr>
          <p:cNvPr id="4104" name="Rectangle 25"/>
          <p:cNvSpPr>
            <a:spLocks noChangeArrowheads="1"/>
          </p:cNvSpPr>
          <p:nvPr/>
        </p:nvSpPr>
        <p:spPr bwMode="auto">
          <a:xfrm>
            <a:off x="3272343" y="900122"/>
            <a:ext cx="41836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6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TOURS : Centre </a:t>
            </a:r>
            <a:r>
              <a:rPr lang="fr-FR" altLang="fr-FR" sz="1600" b="1" dirty="0" err="1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</a:t>
            </a:r>
            <a:r>
              <a:rPr lang="fr-FR" altLang="fr-FR" sz="16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Sim en sciences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6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fr-FR" altLang="fr-FR" sz="16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santé</a:t>
            </a:r>
            <a:r>
              <a:rPr lang="fr-FR" altLang="fr-FR" sz="16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(Fac de médecine)</a:t>
            </a:r>
            <a:endParaRPr lang="fr-FR" altLang="fr-FR" sz="1600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5" name="Rectangle 26"/>
          <p:cNvSpPr>
            <a:spLocks noChangeArrowheads="1"/>
          </p:cNvSpPr>
          <p:nvPr/>
        </p:nvSpPr>
        <p:spPr bwMode="auto">
          <a:xfrm>
            <a:off x="3995742" y="1339860"/>
            <a:ext cx="25362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b="1" dirty="0" smtClean="0">
                <a:solidFill>
                  <a:prstClr val="black"/>
                </a:solidFill>
              </a:rPr>
              <a:t>Partenariat U-Fac/CHU/ARS</a:t>
            </a:r>
            <a:endParaRPr lang="fr-FR" altLang="fr-FR" sz="1400" b="1" dirty="0">
              <a:solidFill>
                <a:srgbClr val="1F497D">
                  <a:lumMod val="60000"/>
                  <a:lumOff val="40000"/>
                </a:srgbClr>
              </a:solidFill>
              <a:latin typeface="Times New Roman" pitchFamily="-64" charset="0"/>
            </a:endParaRPr>
          </a:p>
        </p:txBody>
      </p:sp>
      <p:sp>
        <p:nvSpPr>
          <p:cNvPr id="7177" name="Line 28"/>
          <p:cNvSpPr>
            <a:spLocks noChangeShapeType="1"/>
          </p:cNvSpPr>
          <p:nvPr/>
        </p:nvSpPr>
        <p:spPr bwMode="auto">
          <a:xfrm flipH="1">
            <a:off x="4284666" y="3716338"/>
            <a:ext cx="2159000" cy="1536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prstClr val="black"/>
              </a:solidFill>
            </a:endParaRPr>
          </a:p>
        </p:txBody>
      </p:sp>
      <p:sp>
        <p:nvSpPr>
          <p:cNvPr id="7178" name="Rectangle 29"/>
          <p:cNvSpPr>
            <a:spLocks noChangeArrowheads="1"/>
          </p:cNvSpPr>
          <p:nvPr/>
        </p:nvSpPr>
        <p:spPr bwMode="auto">
          <a:xfrm>
            <a:off x="966789" y="1423991"/>
            <a:ext cx="26225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u="sng" dirty="0" smtClean="0">
                <a:solidFill>
                  <a:prstClr val="black"/>
                </a:solidFill>
                <a:latin typeface="Arial" charset="0"/>
                <a:ea typeface="ＭＳ Ｐゴシック" pitchFamily="-64" charset="-128"/>
                <a:cs typeface="Arial" charset="0"/>
              </a:rPr>
              <a:t>CHU adulte </a:t>
            </a:r>
            <a:r>
              <a:rPr lang="fr-FR" altLang="fr-FR" sz="1400" b="1" dirty="0" smtClean="0">
                <a:solidFill>
                  <a:prstClr val="black"/>
                </a:solidFill>
                <a:latin typeface="Arial" charset="0"/>
                <a:ea typeface="ＭＳ Ｐゴシック" pitchFamily="-64" charset="-128"/>
                <a:cs typeface="Arial" charset="0"/>
              </a:rPr>
              <a:t>(ARS)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 smtClean="0">
                <a:solidFill>
                  <a:prstClr val="black"/>
                </a:solidFill>
                <a:latin typeface="Arial" charset="0"/>
                <a:ea typeface="ＭＳ Ｐゴシック" pitchFamily="-64" charset="-128"/>
                <a:cs typeface="Arial" charset="0"/>
              </a:rPr>
              <a:t>Université/ESF/Mère Enfant</a:t>
            </a: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u="sng" dirty="0" smtClean="0">
                <a:solidFill>
                  <a:prstClr val="black"/>
                </a:solidFill>
                <a:latin typeface="Arial" charset="0"/>
                <a:ea typeface="ＭＳ Ｐゴシック" pitchFamily="-64" charset="-128"/>
                <a:cs typeface="Arial" charset="0"/>
              </a:rPr>
              <a:t>IFSI</a:t>
            </a:r>
          </a:p>
        </p:txBody>
      </p:sp>
      <p:sp>
        <p:nvSpPr>
          <p:cNvPr id="4110" name="Rectangle 31"/>
          <p:cNvSpPr>
            <a:spLocks noChangeArrowheads="1"/>
          </p:cNvSpPr>
          <p:nvPr/>
        </p:nvSpPr>
        <p:spPr bwMode="auto">
          <a:xfrm>
            <a:off x="1473451" y="5297853"/>
            <a:ext cx="38876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6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NANTES : </a:t>
            </a:r>
            <a:r>
              <a:rPr lang="fr-FR" altLang="fr-FR" sz="1600" b="1" dirty="0" err="1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LabCAS</a:t>
            </a:r>
            <a:r>
              <a:rPr lang="fr-FR" altLang="fr-FR" sz="16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SIMU 2 sites Fac</a:t>
            </a:r>
          </a:p>
        </p:txBody>
      </p:sp>
      <p:sp>
        <p:nvSpPr>
          <p:cNvPr id="4115" name="Rectangle 37"/>
          <p:cNvSpPr>
            <a:spLocks noChangeArrowheads="1"/>
          </p:cNvSpPr>
          <p:nvPr/>
        </p:nvSpPr>
        <p:spPr bwMode="auto">
          <a:xfrm>
            <a:off x="1556845" y="2336800"/>
            <a:ext cx="17107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6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BREST : CESIM</a:t>
            </a:r>
            <a:endParaRPr lang="fr-FR" altLang="fr-FR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81" name="Rectangle 38"/>
          <p:cNvSpPr>
            <a:spLocks noChangeArrowheads="1"/>
          </p:cNvSpPr>
          <p:nvPr/>
        </p:nvSpPr>
        <p:spPr bwMode="auto">
          <a:xfrm>
            <a:off x="696838" y="2522539"/>
            <a:ext cx="343074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smtClean="0">
                <a:solidFill>
                  <a:prstClr val="black"/>
                </a:solidFill>
                <a:latin typeface="Arial" charset="0"/>
                <a:ea typeface="ＭＳ Ｐゴシック" pitchFamily="-64" charset="-128"/>
                <a:cs typeface="Arial" charset="0"/>
              </a:rPr>
              <a:t>GIS UBO/CHU</a:t>
            </a: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smtClean="0">
                <a:solidFill>
                  <a:prstClr val="black"/>
                </a:solidFill>
                <a:latin typeface="Arial" charset="0"/>
                <a:ea typeface="ＭＳ Ｐゴシック" pitchFamily="-64" charset="-128"/>
                <a:cs typeface="Arial" charset="0"/>
              </a:rPr>
              <a:t>Financement : CPER/CL/ind./SDIS/HIA</a:t>
            </a: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smtClean="0">
                <a:solidFill>
                  <a:prstClr val="black"/>
                </a:solidFill>
                <a:latin typeface="Arial" charset="0"/>
                <a:ea typeface="ＭＳ Ｐゴシック" pitchFamily="-64" charset="-128"/>
                <a:cs typeface="Arial" charset="0"/>
              </a:rPr>
              <a:t>Idefi REMIS</a:t>
            </a:r>
          </a:p>
        </p:txBody>
      </p:sp>
      <p:sp>
        <p:nvSpPr>
          <p:cNvPr id="7182" name="Line 39"/>
          <p:cNvSpPr>
            <a:spLocks noChangeShapeType="1"/>
          </p:cNvSpPr>
          <p:nvPr/>
        </p:nvSpPr>
        <p:spPr bwMode="auto">
          <a:xfrm flipH="1" flipV="1">
            <a:off x="3005142" y="1493838"/>
            <a:ext cx="3125787" cy="12573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prstClr val="black"/>
              </a:solidFill>
            </a:endParaRPr>
          </a:p>
        </p:txBody>
      </p:sp>
      <p:sp>
        <p:nvSpPr>
          <p:cNvPr id="4118" name="Rectangle 40"/>
          <p:cNvSpPr>
            <a:spLocks noChangeArrowheads="1"/>
          </p:cNvSpPr>
          <p:nvPr/>
        </p:nvSpPr>
        <p:spPr bwMode="auto">
          <a:xfrm>
            <a:off x="1655770" y="3576639"/>
            <a:ext cx="19367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6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ANGERS : </a:t>
            </a:r>
            <a:r>
              <a:rPr lang="fr-FR" altLang="fr-FR" sz="1600" b="1" dirty="0" err="1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CeSAR</a:t>
            </a:r>
            <a:endParaRPr lang="fr-FR" altLang="fr-FR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84" name="Rectangle 41"/>
          <p:cNvSpPr>
            <a:spLocks noChangeArrowheads="1"/>
          </p:cNvSpPr>
          <p:nvPr/>
        </p:nvSpPr>
        <p:spPr bwMode="auto">
          <a:xfrm>
            <a:off x="1035055" y="3919548"/>
            <a:ext cx="32591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smtClean="0">
                <a:solidFill>
                  <a:prstClr val="black"/>
                </a:solidFill>
                <a:latin typeface="Arial" charset="0"/>
                <a:ea typeface="ＭＳ Ｐゴシック" pitchFamily="-64" charset="-128"/>
              </a:rPr>
              <a:t>GIS UA/CHU</a:t>
            </a: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smtClean="0">
                <a:solidFill>
                  <a:prstClr val="black"/>
                </a:solidFill>
                <a:latin typeface="Arial" charset="0"/>
                <a:ea typeface="ＭＳ Ｐゴシック" pitchFamily="-64" charset="-128"/>
              </a:rPr>
              <a:t>Financement : CPER/CL/ind.</a:t>
            </a: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smtClean="0">
                <a:solidFill>
                  <a:prstClr val="black"/>
                </a:solidFill>
                <a:latin typeface="Arial" charset="0"/>
                <a:ea typeface="ＭＳ Ｐゴシック" pitchFamily="-64" charset="-128"/>
              </a:rPr>
              <a:t>Idefi REMIS</a:t>
            </a:r>
            <a:endParaRPr lang="fr-FR" altLang="fr-FR" sz="1400" smtClean="0">
              <a:solidFill>
                <a:prstClr val="black"/>
              </a:solidFill>
              <a:latin typeface="Arial" charset="0"/>
              <a:ea typeface="ＭＳ Ｐゴシック" pitchFamily="-64" charset="-128"/>
            </a:endParaRPr>
          </a:p>
        </p:txBody>
      </p:sp>
      <p:sp>
        <p:nvSpPr>
          <p:cNvPr id="7185" name="Line 39"/>
          <p:cNvSpPr>
            <a:spLocks noChangeShapeType="1"/>
          </p:cNvSpPr>
          <p:nvPr/>
        </p:nvSpPr>
        <p:spPr bwMode="auto">
          <a:xfrm flipH="1">
            <a:off x="3635376" y="2432060"/>
            <a:ext cx="1316038" cy="1809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prstClr val="black"/>
              </a:solidFill>
            </a:endParaRPr>
          </a:p>
        </p:txBody>
      </p:sp>
      <p:sp>
        <p:nvSpPr>
          <p:cNvPr id="7186" name="Line 39"/>
          <p:cNvSpPr>
            <a:spLocks noChangeShapeType="1"/>
          </p:cNvSpPr>
          <p:nvPr/>
        </p:nvSpPr>
        <p:spPr bwMode="auto">
          <a:xfrm flipH="1">
            <a:off x="3635375" y="3141663"/>
            <a:ext cx="3303588" cy="7731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prstClr val="black"/>
              </a:solidFill>
            </a:endParaRPr>
          </a:p>
        </p:txBody>
      </p:sp>
      <p:sp>
        <p:nvSpPr>
          <p:cNvPr id="33" name="Rectangle 40"/>
          <p:cNvSpPr>
            <a:spLocks noChangeArrowheads="1"/>
          </p:cNvSpPr>
          <p:nvPr/>
        </p:nvSpPr>
        <p:spPr bwMode="auto">
          <a:xfrm>
            <a:off x="1348956" y="1109664"/>
            <a:ext cx="185980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6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RENNES : 3 sites</a:t>
            </a:r>
            <a:endParaRPr lang="fr-FR" altLang="fr-FR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88" name="Line 24"/>
          <p:cNvSpPr>
            <a:spLocks noChangeShapeType="1"/>
          </p:cNvSpPr>
          <p:nvPr/>
        </p:nvSpPr>
        <p:spPr bwMode="auto">
          <a:xfrm flipH="1" flipV="1">
            <a:off x="8172450" y="1192217"/>
            <a:ext cx="152400" cy="155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prstClr val="black"/>
              </a:solidFill>
            </a:endParaRPr>
          </a:p>
        </p:txBody>
      </p:sp>
      <p:sp>
        <p:nvSpPr>
          <p:cNvPr id="7189" name="Rectangle 25"/>
          <p:cNvSpPr>
            <a:spLocks noChangeArrowheads="1"/>
          </p:cNvSpPr>
          <p:nvPr/>
        </p:nvSpPr>
        <p:spPr bwMode="auto">
          <a:xfrm>
            <a:off x="7348703" y="582613"/>
            <a:ext cx="157447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6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ORLEANS</a:t>
            </a:r>
            <a:endParaRPr lang="fr-FR" altLang="fr-FR" sz="1600" b="1" dirty="0" smtClean="0">
              <a:solidFill>
                <a:prstClr val="black"/>
              </a:solidFill>
              <a:latin typeface="Arial" charset="0"/>
              <a:ea typeface="ＭＳ Ｐゴシック" pitchFamily="-64" charset="-128"/>
              <a:cs typeface="Arial" charset="0"/>
            </a:endParaRP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400" b="1" dirty="0" smtClean="0">
                <a:solidFill>
                  <a:prstClr val="black"/>
                </a:solidFill>
                <a:latin typeface="Arial" charset="0"/>
                <a:ea typeface="ＭＳ Ｐゴシック" pitchFamily="-64" charset="-128"/>
                <a:cs typeface="Arial" charset="0"/>
              </a:rPr>
              <a:t>Nouvel hôpital ?</a:t>
            </a:r>
          </a:p>
        </p:txBody>
      </p:sp>
      <p:sp>
        <p:nvSpPr>
          <p:cNvPr id="2" name="ZoneTexte 1"/>
          <p:cNvSpPr txBox="1"/>
          <p:nvPr/>
        </p:nvSpPr>
        <p:spPr>
          <a:xfrm flipH="1">
            <a:off x="5067305" y="206375"/>
            <a:ext cx="14652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Structures</a:t>
            </a:r>
          </a:p>
        </p:txBody>
      </p:sp>
      <p:sp>
        <p:nvSpPr>
          <p:cNvPr id="7191" name="Rectangle 41"/>
          <p:cNvSpPr>
            <a:spLocks noChangeArrowheads="1"/>
          </p:cNvSpPr>
          <p:nvPr/>
        </p:nvSpPr>
        <p:spPr bwMode="auto">
          <a:xfrm>
            <a:off x="1784355" y="5592773"/>
            <a:ext cx="291306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smtClean="0">
                <a:solidFill>
                  <a:prstClr val="black"/>
                </a:solidFill>
                <a:latin typeface="Arial" charset="0"/>
                <a:ea typeface="ＭＳ Ｐゴシック" pitchFamily="-64" charset="-128"/>
                <a:cs typeface="Arial" charset="0"/>
              </a:rPr>
              <a:t>UN/CHU/Conseil Régional</a:t>
            </a: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smtClean="0">
                <a:solidFill>
                  <a:prstClr val="black"/>
                </a:solidFill>
                <a:latin typeface="Arial" charset="0"/>
                <a:ea typeface="ＭＳ Ｐゴシック" pitchFamily="-64" charset="-128"/>
                <a:cs typeface="Arial" charset="0"/>
              </a:rPr>
              <a:t>Financement : fondation U/ind.</a:t>
            </a: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fr-FR" sz="1400" b="1" smtClean="0">
              <a:solidFill>
                <a:prstClr val="black"/>
              </a:solidFill>
              <a:latin typeface="Arial" charset="0"/>
              <a:ea typeface="ＭＳ Ｐゴシック" pitchFamily="-6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72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title"/>
          </p:nvPr>
        </p:nvSpPr>
        <p:spPr>
          <a:xfrm>
            <a:off x="1957468" y="1260888"/>
            <a:ext cx="6493018" cy="1143000"/>
          </a:xfrm>
        </p:spPr>
        <p:txBody>
          <a:bodyPr/>
          <a:lstStyle/>
          <a:p>
            <a:r>
              <a:rPr lang="fr-FR" altLang="fr-FR" smtClean="0"/>
              <a:t>Simulation en santé</a:t>
            </a:r>
            <a:br>
              <a:rPr lang="fr-FR" altLang="fr-FR" smtClean="0"/>
            </a:br>
            <a:r>
              <a:rPr lang="fr-FR" altLang="fr-FR" smtClean="0"/>
              <a:t>Groupe de travail interrégional HUGO </a:t>
            </a:r>
            <a:endParaRPr lang="fr-FR" altLang="fr-FR" dirty="0" smtClean="0"/>
          </a:p>
        </p:txBody>
      </p:sp>
      <p:pic>
        <p:nvPicPr>
          <p:cNvPr id="41987" name="Picture 4"/>
          <p:cNvPicPr>
            <a:picLocks noGrp="1" noChangeAspect="1" noChangeArrowheads="1"/>
          </p:cNvPicPr>
          <p:nvPr>
            <p:ph type="body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68" y="2421423"/>
            <a:ext cx="6254750" cy="2427603"/>
          </a:xfrm>
        </p:spPr>
      </p:pic>
      <p:pic>
        <p:nvPicPr>
          <p:cNvPr id="41989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8729" y="4781216"/>
            <a:ext cx="6233490" cy="1100857"/>
          </a:xfrm>
          <a:prstGeom prst="rect">
            <a:avLst/>
          </a:prstGeom>
        </p:spPr>
      </p:pic>
      <p:sp>
        <p:nvSpPr>
          <p:cNvPr id="41990" name="Oval 9"/>
          <p:cNvSpPr>
            <a:spLocks noChangeArrowheads="1"/>
          </p:cNvSpPr>
          <p:nvPr/>
        </p:nvSpPr>
        <p:spPr bwMode="auto">
          <a:xfrm>
            <a:off x="2195737" y="2780928"/>
            <a:ext cx="1024444" cy="361412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dirty="0" smtClean="0">
                <a:solidFill>
                  <a:srgbClr val="000000"/>
                </a:solidFill>
              </a:rPr>
              <a:t> </a:t>
            </a:r>
            <a:endParaRPr lang="fr-FR" altLang="fr-FR" sz="1800" dirty="0" smtClean="0">
              <a:solidFill>
                <a:srgbClr val="000000"/>
              </a:solidFill>
            </a:endParaRPr>
          </a:p>
        </p:txBody>
      </p:sp>
      <p:pic>
        <p:nvPicPr>
          <p:cNvPr id="41997" name="Picture 7" descr="internatPhar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21501" r="47084" b="36803"/>
          <a:stretch>
            <a:fillRect/>
          </a:stretch>
        </p:blipFill>
        <p:spPr bwMode="auto">
          <a:xfrm>
            <a:off x="6191250" y="260350"/>
            <a:ext cx="29527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9"/>
          <p:cNvSpPr>
            <a:spLocks noChangeArrowheads="1"/>
          </p:cNvSpPr>
          <p:nvPr/>
        </p:nvSpPr>
        <p:spPr bwMode="auto">
          <a:xfrm>
            <a:off x="2195737" y="3284984"/>
            <a:ext cx="1024444" cy="361412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dirty="0" smtClean="0">
                <a:solidFill>
                  <a:srgbClr val="000000"/>
                </a:solidFill>
              </a:rPr>
              <a:t> </a:t>
            </a:r>
            <a:endParaRPr lang="fr-FR" altLang="fr-FR" sz="1800" dirty="0" smtClean="0">
              <a:solidFill>
                <a:srgbClr val="000000"/>
              </a:solidFill>
            </a:endParaRPr>
          </a:p>
        </p:txBody>
      </p:sp>
      <p:sp>
        <p:nvSpPr>
          <p:cNvPr id="26" name="Oval 9"/>
          <p:cNvSpPr>
            <a:spLocks noChangeArrowheads="1"/>
          </p:cNvSpPr>
          <p:nvPr/>
        </p:nvSpPr>
        <p:spPr bwMode="auto">
          <a:xfrm>
            <a:off x="2195737" y="3785618"/>
            <a:ext cx="1024444" cy="361412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dirty="0" smtClean="0">
                <a:solidFill>
                  <a:srgbClr val="000000"/>
                </a:solidFill>
              </a:rPr>
              <a:t> </a:t>
            </a:r>
            <a:endParaRPr lang="fr-FR" altLang="fr-FR" sz="1800" dirty="0" smtClean="0">
              <a:solidFill>
                <a:srgbClr val="000000"/>
              </a:solidFill>
            </a:endParaRPr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2195737" y="4040649"/>
            <a:ext cx="1024444" cy="361412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dirty="0" smtClean="0">
                <a:solidFill>
                  <a:srgbClr val="000000"/>
                </a:solidFill>
              </a:rPr>
              <a:t> </a:t>
            </a:r>
            <a:endParaRPr lang="fr-FR" altLang="fr-FR" sz="1800" dirty="0" smtClean="0">
              <a:solidFill>
                <a:srgbClr val="000000"/>
              </a:solidFill>
            </a:endParaRPr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2195737" y="4331317"/>
            <a:ext cx="1024444" cy="361412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dirty="0" smtClean="0">
                <a:solidFill>
                  <a:srgbClr val="000000"/>
                </a:solidFill>
              </a:rPr>
              <a:t> </a:t>
            </a:r>
            <a:endParaRPr lang="fr-FR" altLang="fr-FR" sz="1800" dirty="0" smtClean="0">
              <a:solidFill>
                <a:srgbClr val="000000"/>
              </a:solidFill>
            </a:endParaRPr>
          </a:p>
        </p:txBody>
      </p:sp>
      <p:sp>
        <p:nvSpPr>
          <p:cNvPr id="32" name="Oval 9"/>
          <p:cNvSpPr>
            <a:spLocks noChangeArrowheads="1"/>
          </p:cNvSpPr>
          <p:nvPr/>
        </p:nvSpPr>
        <p:spPr bwMode="auto">
          <a:xfrm>
            <a:off x="2195737" y="4781248"/>
            <a:ext cx="1024444" cy="361412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dirty="0" smtClean="0">
                <a:solidFill>
                  <a:srgbClr val="000000"/>
                </a:solidFill>
              </a:rPr>
              <a:t> </a:t>
            </a:r>
            <a:endParaRPr lang="fr-FR" altLang="fr-FR" sz="1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47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9" descr="carte_interreg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8" y="1447810"/>
            <a:ext cx="4408487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Line 20"/>
          <p:cNvSpPr>
            <a:spLocks noChangeShapeType="1"/>
          </p:cNvSpPr>
          <p:nvPr/>
        </p:nvSpPr>
        <p:spPr bwMode="auto">
          <a:xfrm>
            <a:off x="7451730" y="4054475"/>
            <a:ext cx="469900" cy="10302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prstClr val="black"/>
              </a:solidFill>
            </a:endParaRPr>
          </a:p>
        </p:txBody>
      </p:sp>
      <p:sp>
        <p:nvSpPr>
          <p:cNvPr id="4100" name="Rectangle 21"/>
          <p:cNvSpPr>
            <a:spLocks noChangeArrowheads="1"/>
          </p:cNvSpPr>
          <p:nvPr/>
        </p:nvSpPr>
        <p:spPr bwMode="auto">
          <a:xfrm>
            <a:off x="5992813" y="5065714"/>
            <a:ext cx="23262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6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POITIERS : REFORCE</a:t>
            </a:r>
            <a:endParaRPr lang="fr-FR" altLang="fr-FR" sz="1600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Rectangle 23"/>
          <p:cNvSpPr>
            <a:spLocks noChangeArrowheads="1"/>
          </p:cNvSpPr>
          <p:nvPr/>
        </p:nvSpPr>
        <p:spPr bwMode="auto">
          <a:xfrm>
            <a:off x="5907088" y="5260984"/>
            <a:ext cx="323678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smtClean="0">
                <a:solidFill>
                  <a:prstClr val="black"/>
                </a:solidFill>
                <a:latin typeface="Arial" charset="0"/>
                <a:ea typeface="ＭＳ Ｐゴシック" pitchFamily="-64" charset="-128"/>
              </a:rPr>
              <a:t>Simulation pédiatrique</a:t>
            </a:r>
            <a:endParaRPr lang="fr-FR" altLang="fr-FR" sz="1400" smtClean="0">
              <a:solidFill>
                <a:prstClr val="black"/>
              </a:solidFill>
              <a:latin typeface="Arial" charset="0"/>
              <a:ea typeface="ＭＳ Ｐゴシック" pitchFamily="-64" charset="-128"/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smtClean="0">
                <a:solidFill>
                  <a:prstClr val="black"/>
                </a:solidFill>
                <a:latin typeface="Arial" charset="0"/>
                <a:ea typeface="ＭＳ Ｐゴシック" pitchFamily="-64" charset="-128"/>
              </a:rPr>
              <a:t> Simulation adulte</a:t>
            </a:r>
            <a:endParaRPr lang="fr-FR" altLang="fr-FR" sz="1400" smtClean="0">
              <a:solidFill>
                <a:prstClr val="black"/>
              </a:solidFill>
              <a:latin typeface="Arial" charset="0"/>
              <a:ea typeface="ＭＳ Ｐゴシック" pitchFamily="-64" charset="-128"/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smtClean="0">
                <a:solidFill>
                  <a:prstClr val="black"/>
                </a:solidFill>
                <a:latin typeface="Arial" charset="0"/>
                <a:ea typeface="ＭＳ Ｐゴシック" pitchFamily="-64" charset="-128"/>
              </a:rPr>
              <a:t> Simulation chirurgicale</a:t>
            </a:r>
            <a:endParaRPr lang="fr-FR" altLang="fr-FR" sz="1400" smtClean="0">
              <a:solidFill>
                <a:prstClr val="black"/>
              </a:solidFill>
              <a:latin typeface="Arial" charset="0"/>
              <a:ea typeface="ＭＳ Ｐゴシック" pitchFamily="-64" charset="-128"/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smtClean="0">
                <a:solidFill>
                  <a:prstClr val="black"/>
                </a:solidFill>
                <a:latin typeface="Arial" charset="0"/>
                <a:ea typeface="ＭＳ Ｐゴシック" pitchFamily="-64" charset="-128"/>
              </a:rPr>
              <a:t> Réa et urgence pédiatriques</a:t>
            </a:r>
            <a:endParaRPr lang="fr-FR" altLang="fr-FR" sz="1400" smtClean="0">
              <a:solidFill>
                <a:prstClr val="black"/>
              </a:solidFill>
              <a:latin typeface="Arial" charset="0"/>
              <a:ea typeface="ＭＳ Ｐゴシック" pitchFamily="-64" charset="-128"/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smtClean="0">
                <a:solidFill>
                  <a:prstClr val="black"/>
                </a:solidFill>
                <a:latin typeface="Arial" charset="0"/>
                <a:ea typeface="ＭＳ Ｐゴシック" pitchFamily="-64" charset="-128"/>
              </a:rPr>
              <a:t> CESU/médecine d’urgence : 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smtClean="0">
                <a:solidFill>
                  <a:prstClr val="black"/>
                </a:solidFill>
                <a:latin typeface="Arial" charset="0"/>
                <a:ea typeface="ＭＳ Ｐゴシック" pitchFamily="-64" charset="-128"/>
              </a:rPr>
              <a:t>gestion de l’arrêt cardio-circulatoire</a:t>
            </a:r>
            <a:endParaRPr lang="fr-FR" altLang="fr-FR" sz="1400" smtClean="0">
              <a:solidFill>
                <a:prstClr val="black"/>
              </a:solidFill>
              <a:latin typeface="Arial" charset="0"/>
              <a:ea typeface="ＭＳ Ｐゴシック" pitchFamily="-64" charset="-128"/>
            </a:endParaRPr>
          </a:p>
        </p:txBody>
      </p:sp>
      <p:sp>
        <p:nvSpPr>
          <p:cNvPr id="13318" name="Line 24"/>
          <p:cNvSpPr>
            <a:spLocks noChangeShapeType="1"/>
          </p:cNvSpPr>
          <p:nvPr/>
        </p:nvSpPr>
        <p:spPr bwMode="auto">
          <a:xfrm flipH="1" flipV="1">
            <a:off x="5856293" y="1924050"/>
            <a:ext cx="1957387" cy="15049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prstClr val="black"/>
              </a:solidFill>
            </a:endParaRPr>
          </a:p>
        </p:txBody>
      </p:sp>
      <p:sp>
        <p:nvSpPr>
          <p:cNvPr id="4104" name="Rectangle 25"/>
          <p:cNvSpPr>
            <a:spLocks noChangeArrowheads="1"/>
          </p:cNvSpPr>
          <p:nvPr/>
        </p:nvSpPr>
        <p:spPr bwMode="auto">
          <a:xfrm>
            <a:off x="3462388" y="73034"/>
            <a:ext cx="29637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6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TOURS : Centre </a:t>
            </a:r>
            <a:r>
              <a:rPr lang="fr-FR" altLang="fr-FR" sz="1600" b="1" dirty="0" err="1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</a:t>
            </a:r>
            <a:r>
              <a:rPr lang="fr-FR" altLang="fr-FR" sz="16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Sim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6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sciences de la santé</a:t>
            </a:r>
            <a:endParaRPr lang="fr-FR" altLang="fr-FR" sz="1600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5" name="Rectangle 26"/>
          <p:cNvSpPr>
            <a:spLocks noChangeArrowheads="1"/>
          </p:cNvSpPr>
          <p:nvPr/>
        </p:nvSpPr>
        <p:spPr bwMode="auto">
          <a:xfrm>
            <a:off x="3290888" y="582623"/>
            <a:ext cx="4793300" cy="138499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b="1" dirty="0">
                <a:solidFill>
                  <a:prstClr val="black"/>
                </a:solidFill>
              </a:rPr>
              <a:t>Périnatalité et réanimation néonatale</a:t>
            </a:r>
            <a:endParaRPr lang="fr-FR" sz="1400" dirty="0">
              <a:solidFill>
                <a:prstClr val="black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b="1" dirty="0" smtClean="0">
                <a:solidFill>
                  <a:prstClr val="black"/>
                </a:solidFill>
              </a:rPr>
              <a:t>Réanimation </a:t>
            </a:r>
            <a:r>
              <a:rPr lang="fr-FR" sz="1400" b="1" dirty="0">
                <a:solidFill>
                  <a:prstClr val="black"/>
                </a:solidFill>
              </a:rPr>
              <a:t>pédiatrique de spécialité</a:t>
            </a:r>
            <a:endParaRPr lang="fr-FR" sz="1400" dirty="0">
              <a:solidFill>
                <a:prstClr val="black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b="1" dirty="0" smtClean="0">
                <a:solidFill>
                  <a:prstClr val="black"/>
                </a:solidFill>
              </a:rPr>
              <a:t>Réanimation </a:t>
            </a:r>
            <a:r>
              <a:rPr lang="fr-FR" sz="1400" b="1" dirty="0">
                <a:solidFill>
                  <a:prstClr val="black"/>
                </a:solidFill>
              </a:rPr>
              <a:t>et médecine d’urgence (adulte</a:t>
            </a:r>
            <a:r>
              <a:rPr lang="fr-FR" sz="1400" b="1" dirty="0" smtClean="0">
                <a:solidFill>
                  <a:prstClr val="black"/>
                </a:solidFill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Echographie </a:t>
            </a:r>
            <a:r>
              <a:rPr lang="fr-FR" sz="1400" b="1" dirty="0" err="1">
                <a:solidFill>
                  <a:srgbClr val="1F497D">
                    <a:lumMod val="60000"/>
                    <a:lumOff val="40000"/>
                  </a:srgbClr>
                </a:solidFill>
              </a:rPr>
              <a:t>trans</a:t>
            </a:r>
            <a:r>
              <a:rPr lang="fr-FR" sz="14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-thoracique et </a:t>
            </a:r>
            <a:r>
              <a:rPr lang="fr-FR" sz="1400" b="1" dirty="0" err="1">
                <a:solidFill>
                  <a:srgbClr val="1F497D">
                    <a:lumMod val="60000"/>
                    <a:lumOff val="40000"/>
                  </a:srgbClr>
                </a:solidFill>
              </a:rPr>
              <a:t>trans-oesophagienne</a:t>
            </a:r>
            <a:endParaRPr lang="fr-FR" sz="1400" dirty="0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Programme </a:t>
            </a:r>
            <a:r>
              <a:rPr lang="fr-FR" sz="14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pluri-professionnel de renforcement </a:t>
            </a:r>
            <a:endParaRPr lang="fr-FR" sz="1400" b="1" dirty="0" smtClean="0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des </a:t>
            </a:r>
            <a:r>
              <a:rPr lang="fr-FR" sz="14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compétences génériques en santé</a:t>
            </a:r>
            <a:endParaRPr lang="fr-FR" altLang="fr-FR" sz="1400" b="1" dirty="0">
              <a:solidFill>
                <a:srgbClr val="1F497D">
                  <a:lumMod val="60000"/>
                  <a:lumOff val="40000"/>
                </a:srgbClr>
              </a:solidFill>
              <a:latin typeface="Times New Roman" pitchFamily="-64" charset="0"/>
            </a:endParaRPr>
          </a:p>
        </p:txBody>
      </p:sp>
      <p:sp>
        <p:nvSpPr>
          <p:cNvPr id="13321" name="Line 28"/>
          <p:cNvSpPr>
            <a:spLocks noChangeShapeType="1"/>
          </p:cNvSpPr>
          <p:nvPr/>
        </p:nvSpPr>
        <p:spPr bwMode="auto">
          <a:xfrm flipH="1">
            <a:off x="4284666" y="3716338"/>
            <a:ext cx="2159000" cy="17764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prstClr val="black"/>
              </a:solidFill>
            </a:endParaRPr>
          </a:p>
        </p:txBody>
      </p:sp>
      <p:sp>
        <p:nvSpPr>
          <p:cNvPr id="4108" name="Rectangle 29"/>
          <p:cNvSpPr>
            <a:spLocks noChangeArrowheads="1"/>
          </p:cNvSpPr>
          <p:nvPr/>
        </p:nvSpPr>
        <p:spPr bwMode="auto">
          <a:xfrm>
            <a:off x="298451" y="1111250"/>
            <a:ext cx="237966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Chirurgie o</a:t>
            </a:r>
            <a:r>
              <a:rPr lang="fr-F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rthopédique</a:t>
            </a: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traumatologique</a:t>
            </a:r>
            <a:endParaRPr lang="fr-F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E-learning</a:t>
            </a:r>
            <a:endParaRPr lang="fr-F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b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Coelioscopie</a:t>
            </a:r>
            <a:endParaRPr lang="fr-FR" sz="1400" dirty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Neurochirurgie</a:t>
            </a:r>
            <a:r>
              <a:rPr lang="fr-FR" altLang="fr-FR" sz="1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altLang="fr-FR" sz="1400" b="1" dirty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0" name="Rectangle 31"/>
          <p:cNvSpPr>
            <a:spLocks noChangeArrowheads="1"/>
          </p:cNvSpPr>
          <p:nvPr/>
        </p:nvSpPr>
        <p:spPr bwMode="auto">
          <a:xfrm>
            <a:off x="1179763" y="5422909"/>
            <a:ext cx="4676281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6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NANTES : </a:t>
            </a:r>
            <a:r>
              <a:rPr lang="fr-FR" altLang="fr-FR" sz="1600" b="1" dirty="0" err="1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LabCAS</a:t>
            </a:r>
            <a:r>
              <a:rPr lang="fr-FR" altLang="fr-FR" sz="16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SIMU</a:t>
            </a:r>
            <a:endParaRPr lang="fr-FR" altLang="fr-FR" sz="1600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600" b="1" dirty="0" smtClean="0">
                <a:solidFill>
                  <a:prstClr val="black"/>
                </a:solidFill>
                <a:latin typeface="Times New Roman" pitchFamily="-64" charset="0"/>
              </a:rPr>
              <a:t>(fac de médecine)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b="1" dirty="0">
                <a:solidFill>
                  <a:prstClr val="black"/>
                </a:solidFill>
              </a:rPr>
              <a:t>Chirurgiens dentaires – formation initiale et </a:t>
            </a:r>
            <a:r>
              <a:rPr lang="fr-FR" sz="1400" b="1" dirty="0" smtClean="0">
                <a:solidFill>
                  <a:prstClr val="black"/>
                </a:solidFill>
              </a:rPr>
              <a:t>continue</a:t>
            </a:r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4115" name="Rectangle 37"/>
          <p:cNvSpPr>
            <a:spLocks noChangeArrowheads="1"/>
          </p:cNvSpPr>
          <p:nvPr/>
        </p:nvSpPr>
        <p:spPr bwMode="auto">
          <a:xfrm>
            <a:off x="1394920" y="2279650"/>
            <a:ext cx="17107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6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BREST : CESIM</a:t>
            </a:r>
            <a:endParaRPr lang="fr-FR" altLang="fr-FR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5" name="Rectangle 38"/>
          <p:cNvSpPr>
            <a:spLocks noChangeArrowheads="1"/>
          </p:cNvSpPr>
          <p:nvPr/>
        </p:nvSpPr>
        <p:spPr bwMode="auto">
          <a:xfrm>
            <a:off x="38101" y="2603500"/>
            <a:ext cx="512993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smtClean="0">
                <a:solidFill>
                  <a:prstClr val="black"/>
                </a:solidFill>
                <a:latin typeface="Arial" charset="0"/>
                <a:ea typeface="ＭＳ Ｐゴシック" pitchFamily="-64" charset="-128"/>
              </a:rPr>
              <a:t>Apprentissage de l’Echographie</a:t>
            </a:r>
            <a:endParaRPr lang="fr-FR" altLang="fr-FR" sz="1400" smtClean="0">
              <a:solidFill>
                <a:prstClr val="black"/>
              </a:solidFill>
              <a:latin typeface="Arial" charset="0"/>
              <a:ea typeface="ＭＳ Ｐゴシック" pitchFamily="-64" charset="-128"/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smtClean="0">
                <a:solidFill>
                  <a:prstClr val="black"/>
                </a:solidFill>
                <a:latin typeface="Arial" charset="0"/>
                <a:ea typeface="ＭＳ Ｐゴシック" pitchFamily="-64" charset="-128"/>
              </a:rPr>
              <a:t>Apprentissage de l’endoscopie digestive interventionnelle</a:t>
            </a:r>
            <a:endParaRPr lang="fr-FR" altLang="fr-FR" sz="1400" smtClean="0">
              <a:solidFill>
                <a:prstClr val="black"/>
              </a:solidFill>
              <a:latin typeface="Arial" charset="0"/>
              <a:ea typeface="ＭＳ Ｐゴシック" pitchFamily="-64" charset="-128"/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smtClean="0">
                <a:solidFill>
                  <a:prstClr val="black"/>
                </a:solidFill>
                <a:latin typeface="Arial" charset="0"/>
                <a:ea typeface="ＭＳ Ｐゴシック" pitchFamily="-64" charset="-128"/>
              </a:rPr>
              <a:t>Serious Games en Médecine d’Urgence</a:t>
            </a:r>
            <a:endParaRPr lang="fr-FR" altLang="fr-FR" sz="1400" b="1" smtClean="0">
              <a:solidFill>
                <a:prstClr val="black"/>
              </a:solidFill>
              <a:latin typeface="Times New Roman" pitchFamily="18" charset="0"/>
              <a:ea typeface="ＭＳ Ｐゴシック" pitchFamily="-64" charset="-128"/>
            </a:endParaRPr>
          </a:p>
        </p:txBody>
      </p:sp>
      <p:sp>
        <p:nvSpPr>
          <p:cNvPr id="13326" name="Line 39"/>
          <p:cNvSpPr>
            <a:spLocks noChangeShapeType="1"/>
          </p:cNvSpPr>
          <p:nvPr/>
        </p:nvSpPr>
        <p:spPr bwMode="auto">
          <a:xfrm flipH="1" flipV="1">
            <a:off x="2411414" y="1447800"/>
            <a:ext cx="3719512" cy="13033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prstClr val="black"/>
              </a:solidFill>
            </a:endParaRPr>
          </a:p>
        </p:txBody>
      </p:sp>
      <p:sp>
        <p:nvSpPr>
          <p:cNvPr id="4118" name="Rectangle 40"/>
          <p:cNvSpPr>
            <a:spLocks noChangeArrowheads="1"/>
          </p:cNvSpPr>
          <p:nvPr/>
        </p:nvSpPr>
        <p:spPr bwMode="auto">
          <a:xfrm>
            <a:off x="1655770" y="3576639"/>
            <a:ext cx="19367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6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ANGERS : </a:t>
            </a:r>
            <a:r>
              <a:rPr lang="fr-FR" altLang="fr-FR" sz="1600" b="1" dirty="0" err="1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CeSAR</a:t>
            </a:r>
            <a:endParaRPr lang="fr-FR" altLang="fr-FR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9" name="Rectangle 41"/>
          <p:cNvSpPr>
            <a:spLocks noChangeArrowheads="1"/>
          </p:cNvSpPr>
          <p:nvPr/>
        </p:nvSpPr>
        <p:spPr bwMode="auto">
          <a:xfrm>
            <a:off x="536575" y="3916363"/>
            <a:ext cx="482758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b="1" dirty="0" err="1">
                <a:solidFill>
                  <a:prstClr val="black"/>
                </a:solidFill>
              </a:rPr>
              <a:t>Coelioscopie</a:t>
            </a:r>
            <a:r>
              <a:rPr lang="fr-FR" sz="1400" b="1" dirty="0">
                <a:solidFill>
                  <a:prstClr val="black"/>
                </a:solidFill>
              </a:rPr>
              <a:t> en </a:t>
            </a:r>
            <a:r>
              <a:rPr lang="fr-FR" sz="1400" b="1" dirty="0" err="1" smtClean="0">
                <a:solidFill>
                  <a:prstClr val="black"/>
                </a:solidFill>
              </a:rPr>
              <a:t>chir</a:t>
            </a:r>
            <a:r>
              <a:rPr lang="fr-FR" sz="1400" b="1" dirty="0" smtClean="0">
                <a:solidFill>
                  <a:prstClr val="black"/>
                </a:solidFill>
              </a:rPr>
              <a:t>. viscérale </a:t>
            </a:r>
            <a:r>
              <a:rPr lang="fr-FR" sz="1400" b="1" dirty="0">
                <a:solidFill>
                  <a:prstClr val="black"/>
                </a:solidFill>
              </a:rPr>
              <a:t>– urologique –gynéco</a:t>
            </a:r>
            <a:endParaRPr lang="fr-FR" sz="1400" dirty="0">
              <a:solidFill>
                <a:prstClr val="black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b="1" dirty="0" smtClean="0">
                <a:solidFill>
                  <a:prstClr val="black"/>
                </a:solidFill>
              </a:rPr>
              <a:t>CEC /ECMO</a:t>
            </a:r>
            <a:endParaRPr lang="fr-FR" sz="1400" dirty="0">
              <a:solidFill>
                <a:prstClr val="black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b="1" dirty="0" smtClean="0">
                <a:solidFill>
                  <a:prstClr val="black"/>
                </a:solidFill>
              </a:rPr>
              <a:t>SIM traumatologie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Radiologie interventionnelle percutanée et vasculaire</a:t>
            </a:r>
            <a:endParaRPr lang="fr-FR" sz="1400" dirty="0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Simulation </a:t>
            </a:r>
            <a:r>
              <a:rPr lang="fr-FR" sz="14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endoscopie bronchique</a:t>
            </a:r>
            <a:endParaRPr lang="fr-FR" sz="140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329" name="Line 39"/>
          <p:cNvSpPr>
            <a:spLocks noChangeShapeType="1"/>
          </p:cNvSpPr>
          <p:nvPr/>
        </p:nvSpPr>
        <p:spPr bwMode="auto">
          <a:xfrm flipH="1">
            <a:off x="3105155" y="2432050"/>
            <a:ext cx="1846263" cy="904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prstClr val="black"/>
              </a:solidFill>
            </a:endParaRPr>
          </a:p>
        </p:txBody>
      </p:sp>
      <p:sp>
        <p:nvSpPr>
          <p:cNvPr id="13330" name="Line 39"/>
          <p:cNvSpPr>
            <a:spLocks noChangeShapeType="1"/>
          </p:cNvSpPr>
          <p:nvPr/>
        </p:nvSpPr>
        <p:spPr bwMode="auto">
          <a:xfrm flipH="1">
            <a:off x="3592515" y="3141666"/>
            <a:ext cx="3346450" cy="5746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prstClr val="black"/>
              </a:solidFill>
            </a:endParaRPr>
          </a:p>
        </p:txBody>
      </p:sp>
      <p:sp>
        <p:nvSpPr>
          <p:cNvPr id="33" name="Rectangle 40"/>
          <p:cNvSpPr>
            <a:spLocks noChangeArrowheads="1"/>
          </p:cNvSpPr>
          <p:nvPr/>
        </p:nvSpPr>
        <p:spPr bwMode="auto">
          <a:xfrm>
            <a:off x="970357" y="881064"/>
            <a:ext cx="10358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6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RENNES</a:t>
            </a:r>
            <a:endParaRPr lang="fr-FR" altLang="fr-FR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32" name="Line 24"/>
          <p:cNvSpPr>
            <a:spLocks noChangeShapeType="1"/>
          </p:cNvSpPr>
          <p:nvPr/>
        </p:nvSpPr>
        <p:spPr bwMode="auto">
          <a:xfrm flipH="1" flipV="1">
            <a:off x="8172450" y="1276350"/>
            <a:ext cx="152400" cy="16271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prstClr val="black"/>
              </a:solidFill>
            </a:endParaRPr>
          </a:p>
        </p:txBody>
      </p:sp>
      <p:sp>
        <p:nvSpPr>
          <p:cNvPr id="13333" name="Rectangle 25"/>
          <p:cNvSpPr>
            <a:spLocks noChangeArrowheads="1"/>
          </p:cNvSpPr>
          <p:nvPr/>
        </p:nvSpPr>
        <p:spPr bwMode="auto">
          <a:xfrm>
            <a:off x="8172459" y="957273"/>
            <a:ext cx="2936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smtClean="0">
                <a:solidFill>
                  <a:prstClr val="black"/>
                </a:solidFill>
                <a:latin typeface="Arial" charset="0"/>
                <a:ea typeface="ＭＳ Ｐゴシック" pitchFamily="-64" charset="-128"/>
                <a:cs typeface="Arial" charset="0"/>
              </a:rPr>
              <a:t>?</a:t>
            </a:r>
          </a:p>
        </p:txBody>
      </p:sp>
      <p:sp>
        <p:nvSpPr>
          <p:cNvPr id="36" name="ZoneTexte 35"/>
          <p:cNvSpPr txBox="1"/>
          <p:nvPr/>
        </p:nvSpPr>
        <p:spPr>
          <a:xfrm flipH="1">
            <a:off x="6896100" y="206375"/>
            <a:ext cx="20701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dirty="0" err="1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Hyperspécialités</a:t>
            </a:r>
            <a:endParaRPr lang="fr-FR" b="1" dirty="0">
              <a:solidFill>
                <a:srgbClr val="8064A2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77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57468" y="1260888"/>
            <a:ext cx="4736117" cy="511928"/>
          </a:xfrm>
        </p:spPr>
        <p:txBody>
          <a:bodyPr/>
          <a:lstStyle/>
          <a:p>
            <a:r>
              <a:rPr lang="fr-FR" altLang="fr-FR" dirty="0" smtClean="0"/>
              <a:t>Evaluation de l’équipe</a:t>
            </a:r>
            <a:endParaRPr lang="fr-FR" altLang="fr-FR" dirty="0" smtClean="0"/>
          </a:p>
        </p:txBody>
      </p:sp>
      <p:pic>
        <p:nvPicPr>
          <p:cNvPr id="20483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2211" y="1945854"/>
            <a:ext cx="7632700" cy="1598612"/>
          </a:xfrm>
          <a:prstGeom prst="rect">
            <a:avLst/>
          </a:prstGeom>
          <a:noFill/>
        </p:spPr>
      </p:pic>
      <p:pic>
        <p:nvPicPr>
          <p:cNvPr id="20484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2211" y="3573016"/>
            <a:ext cx="7561263" cy="1165225"/>
          </a:xfrm>
          <a:prstGeom prst="rect">
            <a:avLst/>
          </a:prstGeom>
          <a:noFill/>
        </p:spPr>
      </p:pic>
      <p:pic>
        <p:nvPicPr>
          <p:cNvPr id="20485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2211" y="4813077"/>
            <a:ext cx="6408738" cy="992187"/>
          </a:xfrm>
          <a:prstGeom prst="rect">
            <a:avLst/>
          </a:prstGeom>
          <a:noFill/>
        </p:spPr>
      </p:pic>
      <p:pic>
        <p:nvPicPr>
          <p:cNvPr id="20486" name="Picture 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9225" y="5860311"/>
            <a:ext cx="5184775" cy="1008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733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D8117D"/>
                </a:solidFill>
              </a:rPr>
              <a:t>Travailler en équipe par la simulation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retour d’expérience </a:t>
            </a:r>
            <a:br>
              <a:rPr lang="fr-FR" dirty="0" smtClean="0"/>
            </a:br>
            <a:r>
              <a:rPr lang="fr-FR" dirty="0" smtClean="0"/>
              <a:t>du Service d’Accueil des Urgences du CHM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latin typeface="Gotham" charset="0"/>
                <a:ea typeface="Gotham" charset="0"/>
                <a:cs typeface="Gotham" charset="0"/>
              </a:rPr>
              <a:t>Dr Véronique DELMAS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PH-SAU adulte et pédiatrique du CH Le Mans</a:t>
            </a:r>
          </a:p>
          <a:p>
            <a:endParaRPr lang="fr-FR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" t="5411" r="65262" b="66982"/>
          <a:stretch/>
        </p:blipFill>
        <p:spPr>
          <a:xfrm>
            <a:off x="6300192" y="4964689"/>
            <a:ext cx="2736304" cy="18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2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Retour d’expérience :</a:t>
            </a:r>
            <a:br>
              <a:rPr lang="fr-FR" smtClean="0"/>
            </a:br>
            <a:r>
              <a:rPr lang="fr-FR" smtClean="0"/>
              <a:t>impact sur les pratiques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Maitrise de la </a:t>
            </a:r>
            <a:r>
              <a:rPr lang="fr-FR" b="1" dirty="0" smtClean="0">
                <a:latin typeface="Gotham" charset="0"/>
                <a:ea typeface="Gotham" charset="0"/>
                <a:cs typeface="Gotham" charset="0"/>
              </a:rPr>
              <a:t>Réanimation</a:t>
            </a:r>
            <a:r>
              <a:rPr lang="fr-FR" dirty="0" smtClean="0"/>
              <a:t> Cardio Pulmonaire (ACR)</a:t>
            </a:r>
          </a:p>
          <a:p>
            <a:r>
              <a:rPr lang="fr-FR" dirty="0" smtClean="0"/>
              <a:t>Diminution du </a:t>
            </a:r>
            <a:r>
              <a:rPr lang="fr-FR" b="1" dirty="0" smtClean="0">
                <a:latin typeface="Gotham" charset="0"/>
                <a:ea typeface="Gotham" charset="0"/>
                <a:cs typeface="Gotham" charset="0"/>
              </a:rPr>
              <a:t>stress</a:t>
            </a:r>
            <a:r>
              <a:rPr lang="fr-FR" dirty="0" smtClean="0"/>
              <a:t> au </a:t>
            </a:r>
            <a:r>
              <a:rPr lang="fr-FR" dirty="0" err="1" smtClean="0"/>
              <a:t>déchocage</a:t>
            </a:r>
            <a:endParaRPr lang="fr-FR" dirty="0" smtClean="0"/>
          </a:p>
          <a:p>
            <a:r>
              <a:rPr lang="fr-FR" dirty="0" smtClean="0"/>
              <a:t>Aide à la connaissance/ maitrise des </a:t>
            </a:r>
            <a:r>
              <a:rPr lang="fr-FR" b="1" dirty="0" smtClean="0">
                <a:latin typeface="Gotham" charset="0"/>
                <a:ea typeface="Gotham" charset="0"/>
                <a:cs typeface="Gotham" charset="0"/>
              </a:rPr>
              <a:t>outils</a:t>
            </a:r>
            <a:r>
              <a:rPr lang="fr-FR" dirty="0" smtClean="0"/>
              <a:t>                  (tableau de dilutions) </a:t>
            </a:r>
          </a:p>
          <a:p>
            <a:r>
              <a:rPr lang="fr-FR" dirty="0" smtClean="0"/>
              <a:t>Sécurisation de la préparation des </a:t>
            </a:r>
            <a:r>
              <a:rPr lang="fr-FR" b="1" dirty="0" smtClean="0">
                <a:latin typeface="Gotham" charset="0"/>
                <a:ea typeface="Gotham" charset="0"/>
                <a:cs typeface="Gotham" charset="0"/>
              </a:rPr>
              <a:t>médicaments</a:t>
            </a:r>
          </a:p>
          <a:p>
            <a:r>
              <a:rPr lang="fr-FR" dirty="0" smtClean="0"/>
              <a:t>Meilleure </a:t>
            </a:r>
            <a:r>
              <a:rPr lang="fr-FR" b="1" dirty="0" smtClean="0">
                <a:latin typeface="Gotham" charset="0"/>
                <a:ea typeface="Gotham" charset="0"/>
                <a:cs typeface="Gotham" charset="0"/>
              </a:rPr>
              <a:t>communication</a:t>
            </a:r>
            <a:r>
              <a:rPr lang="fr-FR" dirty="0" smtClean="0"/>
              <a:t> (feedback, SAED)</a:t>
            </a:r>
          </a:p>
          <a:p>
            <a:r>
              <a:rPr lang="fr-FR" dirty="0" smtClean="0"/>
              <a:t>Meilleur </a:t>
            </a:r>
            <a:r>
              <a:rPr lang="fr-FR" b="1" dirty="0" smtClean="0">
                <a:latin typeface="Gotham" charset="0"/>
                <a:ea typeface="Gotham" charset="0"/>
                <a:cs typeface="Gotham" charset="0"/>
              </a:rPr>
              <a:t>travail en équipe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Identification systématique du leader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671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9869" y="836712"/>
            <a:ext cx="6831278" cy="6137920"/>
          </a:xfrm>
          <a:prstGeom prst="rect">
            <a:avLst/>
          </a:prstGeom>
          <a:noFill/>
        </p:spPr>
      </p:pic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1187920" y="2630662"/>
            <a:ext cx="1081087" cy="215900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altLang="fr-FR" sz="1800" smtClean="0">
              <a:solidFill>
                <a:srgbClr val="000000"/>
              </a:solidFill>
            </a:endParaRP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1187921" y="3616747"/>
            <a:ext cx="1081087" cy="288925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altLang="fr-FR" sz="1800" smtClean="0">
              <a:solidFill>
                <a:srgbClr val="000000"/>
              </a:solidFill>
            </a:endParaRPr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1187921" y="5661943"/>
            <a:ext cx="1439863" cy="287337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altLang="fr-FR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20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188923"/>
            <a:ext cx="91440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fontAlgn="base" hangingPunct="1">
              <a:spcAft>
                <a:spcPct val="0"/>
              </a:spcAft>
              <a:buFont typeface="Wingdings" pitchFamily="2" charset="2"/>
              <a:buNone/>
            </a:pPr>
            <a:endParaRPr lang="fr-FR" altLang="fr-FR" sz="2800" b="1" dirty="0" smtClean="0">
              <a:solidFill>
                <a:srgbClr val="000000"/>
              </a:solidFill>
            </a:endParaRPr>
          </a:p>
        </p:txBody>
      </p:sp>
      <p:graphicFrame>
        <p:nvGraphicFramePr>
          <p:cNvPr id="225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889689"/>
              </p:ext>
            </p:extLst>
          </p:nvPr>
        </p:nvGraphicFramePr>
        <p:xfrm>
          <a:off x="1151300" y="3186805"/>
          <a:ext cx="5902325" cy="34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Image bitmap" r:id="rId3" imgW="5285714" imgH="1971950" progId="">
                  <p:embed/>
                </p:oleObj>
              </mc:Choice>
              <mc:Fallback>
                <p:oleObj name="Image bitmap" r:id="rId3" imgW="5285714" imgH="197195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1300" y="3186805"/>
                        <a:ext cx="5902325" cy="34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er 5"/>
          <p:cNvGrpSpPr/>
          <p:nvPr/>
        </p:nvGrpSpPr>
        <p:grpSpPr>
          <a:xfrm>
            <a:off x="7065805" y="3228080"/>
            <a:ext cx="1898683" cy="3369370"/>
            <a:chOff x="6011864" y="1484323"/>
            <a:chExt cx="2881312" cy="5113128"/>
          </a:xfrm>
        </p:grpSpPr>
        <p:pic>
          <p:nvPicPr>
            <p:cNvPr id="22533" name="Picture 3" descr="C:\Documents and Settings\user\Bureau\Simu\30-09-2012\20120930094036(1)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1864" y="1484323"/>
              <a:ext cx="2881312" cy="237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3451" y="4005064"/>
              <a:ext cx="2879725" cy="259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957468" y="1260888"/>
            <a:ext cx="5998908" cy="1143000"/>
          </a:xfrm>
        </p:spPr>
        <p:txBody>
          <a:bodyPr/>
          <a:lstStyle/>
          <a:p>
            <a:r>
              <a:rPr lang="fr-FR" altLang="fr-FR" smtClean="0"/>
              <a:t>L’évaluation de la performance de l’équipe </a:t>
            </a:r>
            <a:br>
              <a:rPr lang="fr-FR" altLang="fr-FR" smtClean="0"/>
            </a:br>
            <a:r>
              <a:rPr lang="fr-FR" altLang="fr-FR" smtClean="0"/>
              <a:t>par la simulation en aéronautique</a:t>
            </a:r>
            <a:endParaRPr lang="fr-FR" alt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altLang="fr-FR" dirty="0" smtClean="0"/>
              <a:t>APPRECIATION (et non contrôle) </a:t>
            </a:r>
            <a:br>
              <a:rPr lang="fr-FR" altLang="fr-FR" dirty="0" smtClean="0"/>
            </a:br>
            <a:r>
              <a:rPr lang="fr-FR" altLang="fr-FR" dirty="0" smtClean="0"/>
              <a:t>du CRM en équipage par un observateur qualifié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591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57468" y="1260888"/>
            <a:ext cx="4736117" cy="445129"/>
          </a:xfrm>
        </p:spPr>
        <p:txBody>
          <a:bodyPr/>
          <a:lstStyle/>
          <a:p>
            <a:r>
              <a:rPr lang="fr-FR" altLang="fr-FR" dirty="0" smtClean="0"/>
              <a:t>Simulation en santé</a:t>
            </a:r>
            <a:endParaRPr lang="fr-FR" altLang="fr-FR" dirty="0" smtClean="0"/>
          </a:p>
        </p:txBody>
      </p:sp>
      <p:grpSp>
        <p:nvGrpSpPr>
          <p:cNvPr id="6" name="Group 3"/>
          <p:cNvGrpSpPr>
            <a:grpSpLocks noChangeAspect="1"/>
          </p:cNvGrpSpPr>
          <p:nvPr/>
        </p:nvGrpSpPr>
        <p:grpSpPr bwMode="auto">
          <a:xfrm>
            <a:off x="457200" y="1556792"/>
            <a:ext cx="8229600" cy="5472113"/>
            <a:chOff x="266" y="316"/>
            <a:chExt cx="5184" cy="3447"/>
          </a:xfrm>
        </p:grpSpPr>
        <p:sp>
          <p:nvSpPr>
            <p:cNvPr id="7184" name="AutoShape 4"/>
            <p:cNvSpPr>
              <a:spLocks noChangeAspect="1" noChangeArrowheads="1" noTextEdit="1"/>
            </p:cNvSpPr>
            <p:nvPr/>
          </p:nvSpPr>
          <p:spPr bwMode="auto">
            <a:xfrm>
              <a:off x="266" y="316"/>
              <a:ext cx="5184" cy="3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185" name="_s168965"/>
            <p:cNvSpPr>
              <a:spLocks noChangeArrowheads="1" noTextEdit="1"/>
            </p:cNvSpPr>
            <p:nvPr/>
          </p:nvSpPr>
          <p:spPr bwMode="auto">
            <a:xfrm>
              <a:off x="2324" y="1098"/>
              <a:ext cx="1069" cy="1069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467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 defTabSz="4572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186" name="_s168966"/>
            <p:cNvSpPr>
              <a:spLocks noChangeArrowheads="1"/>
            </p:cNvSpPr>
            <p:nvPr/>
          </p:nvSpPr>
          <p:spPr bwMode="auto">
            <a:xfrm>
              <a:off x="2324" y="724"/>
              <a:ext cx="1069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457200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 dirty="0">
                  <a:solidFill>
                    <a:prstClr val="black"/>
                  </a:solidFill>
                </a:rPr>
                <a:t>Simulation </a:t>
              </a:r>
            </a:p>
            <a:p>
              <a:pPr algn="ctr" defTabSz="457200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 dirty="0">
                  <a:solidFill>
                    <a:prstClr val="black"/>
                  </a:solidFill>
                </a:rPr>
                <a:t>mannequin procédurale</a:t>
              </a:r>
            </a:p>
          </p:txBody>
        </p:sp>
        <p:sp>
          <p:nvSpPr>
            <p:cNvPr id="7187" name="_s168967"/>
            <p:cNvSpPr>
              <a:spLocks noChangeArrowheads="1" noTextEdit="1"/>
            </p:cNvSpPr>
            <p:nvPr/>
          </p:nvSpPr>
          <p:spPr bwMode="auto">
            <a:xfrm>
              <a:off x="2731" y="1505"/>
              <a:ext cx="1069" cy="1069"/>
            </a:xfrm>
            <a:prstGeom prst="ellipse">
              <a:avLst/>
            </a:prstGeom>
            <a:solidFill>
              <a:schemeClr val="hlink">
                <a:alpha val="50195"/>
              </a:schemeClr>
            </a:solidFill>
            <a:ln w="4670">
              <a:solidFill>
                <a:schemeClr val="hlink"/>
              </a:solidFill>
              <a:round/>
              <a:headEnd/>
              <a:tailEnd/>
            </a:ln>
          </p:spPr>
          <p:txBody>
            <a:bodyPr anchor="ctr"/>
            <a:lstStyle/>
            <a:p>
              <a:pPr defTabSz="4572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188" name="_s168968"/>
            <p:cNvSpPr>
              <a:spLocks noChangeArrowheads="1"/>
            </p:cNvSpPr>
            <p:nvPr/>
          </p:nvSpPr>
          <p:spPr bwMode="auto">
            <a:xfrm>
              <a:off x="781" y="2134"/>
              <a:ext cx="1069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457200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 dirty="0">
                  <a:solidFill>
                    <a:prstClr val="black"/>
                  </a:solidFill>
                </a:rPr>
                <a:t>Simulation </a:t>
              </a:r>
            </a:p>
            <a:p>
              <a:pPr algn="ctr" defTabSz="457200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 dirty="0">
                  <a:solidFill>
                    <a:prstClr val="black"/>
                  </a:solidFill>
                </a:rPr>
                <a:t>numérique</a:t>
              </a:r>
            </a:p>
          </p:txBody>
        </p:sp>
        <p:sp>
          <p:nvSpPr>
            <p:cNvPr id="7189" name="_s168969"/>
            <p:cNvSpPr>
              <a:spLocks noChangeArrowheads="1" noTextEdit="1"/>
            </p:cNvSpPr>
            <p:nvPr/>
          </p:nvSpPr>
          <p:spPr bwMode="auto">
            <a:xfrm>
              <a:off x="2324" y="1912"/>
              <a:ext cx="1069" cy="1069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4699">
              <a:solidFill>
                <a:srgbClr val="FF9900"/>
              </a:solidFill>
              <a:round/>
              <a:headEnd/>
              <a:tailEnd/>
            </a:ln>
          </p:spPr>
          <p:txBody>
            <a:bodyPr anchor="ctr"/>
            <a:lstStyle/>
            <a:p>
              <a:pPr defTabSz="4572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190" name="_s168970"/>
            <p:cNvSpPr>
              <a:spLocks noChangeArrowheads="1"/>
            </p:cNvSpPr>
            <p:nvPr/>
          </p:nvSpPr>
          <p:spPr bwMode="auto">
            <a:xfrm>
              <a:off x="3983" y="1819"/>
              <a:ext cx="1069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457200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 dirty="0">
                  <a:solidFill>
                    <a:prstClr val="black"/>
                  </a:solidFill>
                </a:rPr>
                <a:t>Simulation </a:t>
              </a:r>
              <a:endParaRPr lang="fr-FR" altLang="fr-FR" sz="1800" b="1" dirty="0" smtClean="0">
                <a:solidFill>
                  <a:prstClr val="black"/>
                </a:solidFill>
              </a:endParaRPr>
            </a:p>
            <a:p>
              <a:pPr algn="ctr" defTabSz="457200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 dirty="0" smtClean="0">
                  <a:solidFill>
                    <a:prstClr val="black"/>
                  </a:solidFill>
                </a:rPr>
                <a:t>Mannequin CE</a:t>
              </a:r>
              <a:endParaRPr lang="fr-FR" altLang="fr-FR" sz="1800" b="1" dirty="0">
                <a:solidFill>
                  <a:prstClr val="black"/>
                </a:solidFill>
              </a:endParaRPr>
            </a:p>
          </p:txBody>
        </p:sp>
        <p:sp>
          <p:nvSpPr>
            <p:cNvPr id="7191" name="_s168971"/>
            <p:cNvSpPr>
              <a:spLocks noChangeArrowheads="1" noTextEdit="1"/>
            </p:cNvSpPr>
            <p:nvPr/>
          </p:nvSpPr>
          <p:spPr bwMode="auto">
            <a:xfrm>
              <a:off x="1917" y="1505"/>
              <a:ext cx="1069" cy="1069"/>
            </a:xfrm>
            <a:prstGeom prst="ellipse">
              <a:avLst/>
            </a:prstGeom>
            <a:solidFill>
              <a:schemeClr val="folHlink">
                <a:alpha val="50195"/>
              </a:schemeClr>
            </a:solidFill>
            <a:ln w="4670">
              <a:solidFill>
                <a:schemeClr val="folHlink"/>
              </a:solidFill>
              <a:round/>
              <a:headEnd/>
              <a:tailEnd/>
            </a:ln>
          </p:spPr>
          <p:txBody>
            <a:bodyPr anchor="ctr"/>
            <a:lstStyle/>
            <a:p>
              <a:pPr defTabSz="4572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192" name="_s168972"/>
            <p:cNvSpPr>
              <a:spLocks noChangeArrowheads="1"/>
            </p:cNvSpPr>
            <p:nvPr/>
          </p:nvSpPr>
          <p:spPr bwMode="auto">
            <a:xfrm>
              <a:off x="2324" y="3057"/>
              <a:ext cx="1069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457200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 dirty="0">
                  <a:solidFill>
                    <a:prstClr val="black"/>
                  </a:solidFill>
                </a:rPr>
                <a:t>Simulation </a:t>
              </a:r>
            </a:p>
            <a:p>
              <a:pPr algn="ctr" defTabSz="457200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 dirty="0">
                  <a:solidFill>
                    <a:prstClr val="black"/>
                  </a:solidFill>
                </a:rPr>
                <a:t>humaine </a:t>
              </a:r>
            </a:p>
            <a:p>
              <a:pPr algn="ctr" defTabSz="457200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 dirty="0" err="1" smtClean="0">
                  <a:solidFill>
                    <a:prstClr val="black"/>
                  </a:solidFill>
                </a:rPr>
                <a:t>Psim</a:t>
              </a:r>
              <a:r>
                <a:rPr lang="fr-FR" altLang="fr-FR" sz="1800" b="1" dirty="0" smtClean="0">
                  <a:solidFill>
                    <a:prstClr val="black"/>
                  </a:solidFill>
                </a:rPr>
                <a:t> PS </a:t>
              </a:r>
              <a:r>
                <a:rPr lang="fr-FR" altLang="fr-FR" sz="1800" b="1" dirty="0">
                  <a:solidFill>
                    <a:prstClr val="black"/>
                  </a:solidFill>
                </a:rPr>
                <a:t>et PE</a:t>
              </a:r>
            </a:p>
          </p:txBody>
        </p:sp>
      </p:grpSp>
      <p:sp>
        <p:nvSpPr>
          <p:cNvPr id="7172" name="Text Box 13"/>
          <p:cNvSpPr txBox="1">
            <a:spLocks noChangeArrowheads="1"/>
          </p:cNvSpPr>
          <p:nvPr/>
        </p:nvSpPr>
        <p:spPr bwMode="auto">
          <a:xfrm>
            <a:off x="7072313" y="2872830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prstClr val="black"/>
              </a:solidFill>
            </a:endParaRPr>
          </a:p>
        </p:txBody>
      </p:sp>
      <p:sp>
        <p:nvSpPr>
          <p:cNvPr id="7175" name="Text Box 16"/>
          <p:cNvSpPr txBox="1">
            <a:spLocks noChangeArrowheads="1"/>
          </p:cNvSpPr>
          <p:nvPr/>
        </p:nvSpPr>
        <p:spPr bwMode="auto">
          <a:xfrm>
            <a:off x="4067175" y="4762749"/>
            <a:ext cx="1035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prstClr val="black"/>
                </a:solidFill>
              </a:rPr>
              <a:t>Hybride</a:t>
            </a:r>
          </a:p>
        </p:txBody>
      </p:sp>
      <p:pic>
        <p:nvPicPr>
          <p:cNvPr id="7176" name="Picture 4" descr="Schém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9" t="6985" r="45131" b="61476"/>
          <a:stretch>
            <a:fillRect/>
          </a:stretch>
        </p:blipFill>
        <p:spPr bwMode="auto">
          <a:xfrm>
            <a:off x="1425575" y="5160417"/>
            <a:ext cx="16525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8" descr="R16605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9"/>
          <a:stretch>
            <a:fillRect/>
          </a:stretch>
        </p:blipFill>
        <p:spPr bwMode="auto">
          <a:xfrm>
            <a:off x="6235700" y="1944142"/>
            <a:ext cx="1512888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5" descr="Anest Réa formation Simman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5257255"/>
            <a:ext cx="158432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4" descr="Schéma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3" t="54465" r="5122" b="5300"/>
          <a:stretch/>
        </p:blipFill>
        <p:spPr bwMode="auto">
          <a:xfrm>
            <a:off x="984358" y="1895739"/>
            <a:ext cx="2232025" cy="195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èche vers le bas 2"/>
          <p:cNvSpPr/>
          <p:nvPr/>
        </p:nvSpPr>
        <p:spPr>
          <a:xfrm rot="16200000">
            <a:off x="5597228" y="2131467"/>
            <a:ext cx="109538" cy="365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6682" y="3711806"/>
            <a:ext cx="1366837" cy="1096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Flèche vers le bas 27"/>
          <p:cNvSpPr/>
          <p:nvPr/>
        </p:nvSpPr>
        <p:spPr>
          <a:xfrm>
            <a:off x="7115175" y="4733380"/>
            <a:ext cx="109538" cy="365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9" name="Flèche vers le bas 28"/>
          <p:cNvSpPr/>
          <p:nvPr/>
        </p:nvSpPr>
        <p:spPr>
          <a:xfrm rot="5400000">
            <a:off x="3498056" y="5993062"/>
            <a:ext cx="109538" cy="365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0" name="Flèche vers le bas 29"/>
          <p:cNvSpPr/>
          <p:nvPr/>
        </p:nvSpPr>
        <p:spPr>
          <a:xfrm flipV="1">
            <a:off x="2069306" y="4001543"/>
            <a:ext cx="109538" cy="365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47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fr-FR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Les niveaux de notation</a:t>
            </a:r>
            <a:endParaRPr lang="fr-FR" b="1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4" name="Espace réservé du conten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altLang="fr-FR" dirty="0" smtClean="0"/>
              <a:t>« Non Acceptable » : très inférieure au Standard Compagnie, la performance engage la sécurité </a:t>
            </a:r>
            <a:br>
              <a:rPr lang="fr-FR" altLang="fr-FR" dirty="0" smtClean="0"/>
            </a:br>
            <a:r>
              <a:rPr lang="fr-FR" altLang="fr-FR" dirty="0" smtClean="0"/>
              <a:t>du vol et doit être améliorée. </a:t>
            </a:r>
          </a:p>
          <a:p>
            <a:r>
              <a:rPr lang="fr-FR" altLang="fr-FR" dirty="0" smtClean="0"/>
              <a:t>« Acceptable » : inférieure au Standard Compagnie, </a:t>
            </a:r>
            <a:br>
              <a:rPr lang="fr-FR" altLang="fr-FR" dirty="0" smtClean="0"/>
            </a:br>
            <a:r>
              <a:rPr lang="fr-FR" altLang="fr-FR" dirty="0" smtClean="0"/>
              <a:t>la performance n’engage pas la sécurité du vol </a:t>
            </a:r>
            <a:br>
              <a:rPr lang="fr-FR" altLang="fr-FR" dirty="0" smtClean="0"/>
            </a:br>
            <a:r>
              <a:rPr lang="fr-FR" altLang="fr-FR" dirty="0" smtClean="0"/>
              <a:t>et peut être améliorée. </a:t>
            </a:r>
          </a:p>
          <a:p>
            <a:r>
              <a:rPr lang="fr-FR" altLang="fr-FR" dirty="0" smtClean="0"/>
              <a:t>« Standard » : conforme au Standard Compagnie</a:t>
            </a:r>
          </a:p>
          <a:p>
            <a:r>
              <a:rPr lang="fr-FR" altLang="fr-FR" dirty="0" smtClean="0"/>
              <a:t>« Standard Plus » : la performance est supérieure </a:t>
            </a:r>
            <a:br>
              <a:rPr lang="fr-FR" altLang="fr-FR" dirty="0" smtClean="0"/>
            </a:br>
            <a:r>
              <a:rPr lang="fr-FR" altLang="fr-FR" dirty="0" smtClean="0"/>
              <a:t>au Standard Compagnie. </a:t>
            </a: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38929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4294967295"/>
          </p:nvPr>
        </p:nvSpPr>
        <p:spPr>
          <a:xfrm>
            <a:off x="5600700" y="6453188"/>
            <a:ext cx="3543300" cy="260350"/>
          </a:xfrm>
          <a:prstGeom prst="rect">
            <a:avLst/>
          </a:prstGeom>
        </p:spPr>
        <p:txBody>
          <a:bodyPr/>
          <a:lstStyle/>
          <a:p>
            <a:r>
              <a:rPr lang="fr-FR" altLang="fr-FR" smtClean="0"/>
              <a:t>Assises HU JCG Toulouse 2016</a:t>
            </a:r>
            <a:endParaRPr lang="fr-FR" altLang="fr-FR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6"/>
          <a:stretch>
            <a:fillRect/>
          </a:stretch>
        </p:blipFill>
        <p:spPr bwMode="auto">
          <a:xfrm>
            <a:off x="1156" y="0"/>
            <a:ext cx="9144000" cy="684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ZoneTexte 3"/>
          <p:cNvSpPr txBox="1">
            <a:spLocks noChangeArrowheads="1"/>
          </p:cNvSpPr>
          <p:nvPr/>
        </p:nvSpPr>
        <p:spPr bwMode="auto">
          <a:xfrm>
            <a:off x="3390900" y="2640024"/>
            <a:ext cx="3041538" cy="83099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000000"/>
                </a:solidFill>
              </a:rPr>
              <a:t> Centre de formation </a:t>
            </a:r>
          </a:p>
          <a:p>
            <a:pPr eaLnBrk="1" hangingPunct="1"/>
            <a:r>
              <a:rPr lang="fr-FR" altLang="fr-FR" sz="2400" b="1">
                <a:solidFill>
                  <a:srgbClr val="000000"/>
                </a:solidFill>
              </a:rPr>
              <a:t>par la Simulation 2020</a:t>
            </a:r>
          </a:p>
        </p:txBody>
      </p:sp>
      <p:sp>
        <p:nvSpPr>
          <p:cNvPr id="11270" name="ZoneTexte 1"/>
          <p:cNvSpPr txBox="1">
            <a:spLocks noChangeArrowheads="1"/>
          </p:cNvSpPr>
          <p:nvPr/>
        </p:nvSpPr>
        <p:spPr bwMode="auto">
          <a:xfrm>
            <a:off x="3633788" y="1068399"/>
            <a:ext cx="2414828" cy="646331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>
                <a:solidFill>
                  <a:srgbClr val="000000"/>
                </a:solidFill>
              </a:rPr>
              <a:t>Environnement virtuel </a:t>
            </a:r>
          </a:p>
          <a:p>
            <a:pPr eaLnBrk="1" hangingPunct="1"/>
            <a:r>
              <a:rPr lang="fr-FR" altLang="fr-FR">
                <a:solidFill>
                  <a:srgbClr val="000000"/>
                </a:solidFill>
              </a:rPr>
              <a:t>et données numériques</a:t>
            </a:r>
          </a:p>
        </p:txBody>
      </p:sp>
      <p:sp>
        <p:nvSpPr>
          <p:cNvPr id="11271" name="ZoneTexte 1"/>
          <p:cNvSpPr txBox="1">
            <a:spLocks noChangeArrowheads="1"/>
          </p:cNvSpPr>
          <p:nvPr/>
        </p:nvSpPr>
        <p:spPr bwMode="auto">
          <a:xfrm>
            <a:off x="0" y="6211887"/>
            <a:ext cx="6496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b="1" i="1" dirty="0">
                <a:solidFill>
                  <a:srgbClr val="000000"/>
                </a:solidFill>
              </a:rPr>
              <a:t>La seule solution durable pour un changement profond des comportements se trouve dans la synergie entre école et terrain</a:t>
            </a:r>
          </a:p>
        </p:txBody>
      </p:sp>
      <p:sp>
        <p:nvSpPr>
          <p:cNvPr id="2" name="ZoneTexte 1"/>
          <p:cNvSpPr txBox="1"/>
          <p:nvPr/>
        </p:nvSpPr>
        <p:spPr>
          <a:xfrm rot="1912655">
            <a:off x="7005540" y="2817190"/>
            <a:ext cx="1273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PHARMACIE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22680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Conclusion</a:t>
            </a:r>
            <a:endParaRPr lang="fr-FR" altLang="fr-FR" smtClean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4580" name="Picture 4" descr="IMG00078-20120105-08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2"/>
          <a:stretch>
            <a:fillRect/>
          </a:stretch>
        </p:blipFill>
        <p:spPr bwMode="auto">
          <a:xfrm>
            <a:off x="1976336" y="2501900"/>
            <a:ext cx="6292145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01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0"/>
          <a:stretch/>
        </p:blipFill>
        <p:spPr bwMode="auto">
          <a:xfrm>
            <a:off x="5043079" y="2285961"/>
            <a:ext cx="372903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285961"/>
            <a:ext cx="441007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904"/>
          <a:stretch/>
        </p:blipFill>
        <p:spPr bwMode="auto">
          <a:xfrm flipH="1">
            <a:off x="2661030" y="5974421"/>
            <a:ext cx="251209" cy="854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683534" y="5839697"/>
            <a:ext cx="59209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Gotham Light" charset="0"/>
                <a:ea typeface="Gotham Light" charset="0"/>
                <a:cs typeface="Gotham Light" charset="0"/>
              </a:rPr>
              <a:t>Nombre total de passages 2013 : </a:t>
            </a:r>
            <a:r>
              <a:rPr lang="fr-FR" b="1" dirty="0" smtClean="0">
                <a:latin typeface="Gotham" charset="0"/>
                <a:ea typeface="Gotham" charset="0"/>
                <a:cs typeface="Gotham" charset="0"/>
              </a:rPr>
              <a:t>1050</a:t>
            </a:r>
          </a:p>
          <a:p>
            <a:pPr lvl="0"/>
            <a:r>
              <a:rPr lang="fr-FR" dirty="0">
                <a:solidFill>
                  <a:srgbClr val="000000"/>
                </a:solidFill>
                <a:latin typeface="Gotham Light" charset="0"/>
                <a:ea typeface="Gotham Light" charset="0"/>
                <a:cs typeface="Gotham Light" charset="0"/>
              </a:rPr>
              <a:t>Nombre total de passages 2014 : </a:t>
            </a:r>
            <a:r>
              <a:rPr lang="fr-FR" b="1" dirty="0" smtClean="0">
                <a:solidFill>
                  <a:srgbClr val="000000"/>
                </a:solidFill>
                <a:latin typeface="Gotham" charset="0"/>
                <a:ea typeface="Gotham" charset="0"/>
                <a:cs typeface="Gotham" charset="0"/>
              </a:rPr>
              <a:t>1977</a:t>
            </a:r>
          </a:p>
          <a:p>
            <a:r>
              <a:rPr lang="fr-FR" dirty="0">
                <a:solidFill>
                  <a:srgbClr val="000000"/>
                </a:solidFill>
                <a:latin typeface="Gotham Light" charset="0"/>
                <a:ea typeface="Gotham Light" charset="0"/>
                <a:cs typeface="Gotham Light" charset="0"/>
              </a:rPr>
              <a:t>Nombre total de passages 2015 : </a:t>
            </a:r>
            <a:r>
              <a:rPr lang="fr-FR" b="1" dirty="0">
                <a:solidFill>
                  <a:srgbClr val="000000"/>
                </a:solidFill>
                <a:latin typeface="Gotham" charset="0"/>
                <a:ea typeface="Gotham" charset="0"/>
                <a:cs typeface="Gotham" charset="0"/>
              </a:rPr>
              <a:t>2831</a:t>
            </a:r>
          </a:p>
          <a:p>
            <a:pPr lvl="0"/>
            <a:endParaRPr lang="fr-FR" dirty="0">
              <a:solidFill>
                <a:srgbClr val="000000"/>
              </a:solidFill>
              <a:latin typeface="Gotham Light" charset="0"/>
              <a:ea typeface="Gotham Light" charset="0"/>
              <a:cs typeface="Gotham Light" charset="0"/>
            </a:endParaRPr>
          </a:p>
          <a:p>
            <a:endParaRPr lang="fr-FR" dirty="0">
              <a:latin typeface="Gotham Light" charset="0"/>
              <a:ea typeface="Gotham Light" charset="0"/>
              <a:cs typeface="Gotham Light" charset="0"/>
            </a:endParaRPr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957468" y="1142961"/>
            <a:ext cx="5998908" cy="1143000"/>
          </a:xfrm>
        </p:spPr>
        <p:txBody>
          <a:bodyPr/>
          <a:lstStyle/>
          <a:p>
            <a:r>
              <a:rPr lang="fr-FR" b="1" dirty="0"/>
              <a:t>Exemple de l’activité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d’une </a:t>
            </a:r>
            <a:r>
              <a:rPr lang="fr-FR" b="1" dirty="0"/>
              <a:t>plateforme de simulation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05011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GHT et établissements support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852936"/>
            <a:ext cx="5217174" cy="3686175"/>
          </a:xfrm>
        </p:spPr>
      </p:pic>
      <p:sp>
        <p:nvSpPr>
          <p:cNvPr id="4" name="Rectangle 3"/>
          <p:cNvSpPr/>
          <p:nvPr/>
        </p:nvSpPr>
        <p:spPr>
          <a:xfrm>
            <a:off x="467544" y="260648"/>
            <a:ext cx="8136904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619672" y="4221088"/>
            <a:ext cx="1800200" cy="1800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98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7" t="18457" r="13776" b="3304"/>
          <a:stretch>
            <a:fillRect/>
          </a:stretch>
        </p:blipFill>
        <p:spPr bwMode="auto">
          <a:xfrm>
            <a:off x="3170185" y="1124744"/>
            <a:ext cx="5973819" cy="570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7"/>
          <p:cNvSpPr txBox="1">
            <a:spLocks noChangeArrowheads="1"/>
          </p:cNvSpPr>
          <p:nvPr/>
        </p:nvSpPr>
        <p:spPr bwMode="auto">
          <a:xfrm>
            <a:off x="3348042" y="3860800"/>
            <a:ext cx="2952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fr-FR" altLang="fr-FR" sz="1800" smtClean="0">
              <a:solidFill>
                <a:srgbClr val="000000"/>
              </a:solidFill>
            </a:endParaRPr>
          </a:p>
        </p:txBody>
      </p:sp>
      <p:sp>
        <p:nvSpPr>
          <p:cNvPr id="49156" name="Text Box 9"/>
          <p:cNvSpPr txBox="1">
            <a:spLocks noChangeArrowheads="1"/>
          </p:cNvSpPr>
          <p:nvPr/>
        </p:nvSpPr>
        <p:spPr bwMode="auto">
          <a:xfrm>
            <a:off x="395288" y="1557339"/>
            <a:ext cx="1584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fr-FR" altLang="fr-FR" sz="1800" smtClean="0">
              <a:solidFill>
                <a:srgbClr val="000000"/>
              </a:solidFill>
            </a:endParaRPr>
          </a:p>
        </p:txBody>
      </p:sp>
      <p:sp>
        <p:nvSpPr>
          <p:cNvPr id="49157" name="Text Box 12"/>
          <p:cNvSpPr txBox="1">
            <a:spLocks noChangeArrowheads="1"/>
          </p:cNvSpPr>
          <p:nvPr/>
        </p:nvSpPr>
        <p:spPr bwMode="auto">
          <a:xfrm>
            <a:off x="34929" y="2142568"/>
            <a:ext cx="3135256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r-FR" altLang="fr-FR" sz="1800" dirty="0" smtClean="0">
                <a:solidFill>
                  <a:srgbClr val="4B4D4E"/>
                </a:solidFill>
                <a:latin typeface="Gotham Light" charset="0"/>
                <a:ea typeface="Gotham Light" charset="0"/>
                <a:cs typeface="Gotham Light" charset="0"/>
                <a:sym typeface="Wingdings" pitchFamily="2" charset="2"/>
              </a:rPr>
              <a:t></a:t>
            </a:r>
            <a:r>
              <a:rPr lang="fr-FR" altLang="fr-FR" sz="1800" dirty="0" smtClean="0">
                <a:solidFill>
                  <a:srgbClr val="4B4D4E"/>
                </a:solidFill>
                <a:latin typeface="Gotham Light" charset="0"/>
                <a:ea typeface="Gotham Light" charset="0"/>
                <a:cs typeface="Gotham Light" charset="0"/>
              </a:rPr>
              <a:t>Les conditions </a:t>
            </a:r>
            <a:r>
              <a:rPr lang="fr-FR" altLang="fr-FR" sz="1800" dirty="0" smtClean="0">
                <a:solidFill>
                  <a:srgbClr val="4B4D4E"/>
                </a:solidFill>
                <a:latin typeface="Gotham Light" charset="0"/>
                <a:ea typeface="Gotham Light" charset="0"/>
                <a:cs typeface="Gotham Light" charset="0"/>
              </a:rPr>
              <a:t/>
            </a:r>
            <a:br>
              <a:rPr lang="fr-FR" altLang="fr-FR" sz="1800" dirty="0" smtClean="0">
                <a:solidFill>
                  <a:srgbClr val="4B4D4E"/>
                </a:solidFill>
                <a:latin typeface="Gotham Light" charset="0"/>
                <a:ea typeface="Gotham Light" charset="0"/>
                <a:cs typeface="Gotham Light" charset="0"/>
              </a:rPr>
            </a:br>
            <a:r>
              <a:rPr lang="fr-FR" altLang="fr-FR" sz="1800" dirty="0" smtClean="0">
                <a:solidFill>
                  <a:srgbClr val="4B4D4E"/>
                </a:solidFill>
                <a:latin typeface="Gotham Light" charset="0"/>
                <a:ea typeface="Gotham Light" charset="0"/>
                <a:cs typeface="Gotham Light" charset="0"/>
              </a:rPr>
              <a:t>de </a:t>
            </a:r>
            <a:r>
              <a:rPr lang="fr-FR" altLang="fr-FR" sz="1800" dirty="0" smtClean="0">
                <a:solidFill>
                  <a:srgbClr val="4B4D4E"/>
                </a:solidFill>
                <a:latin typeface="Gotham Light" charset="0"/>
                <a:ea typeface="Gotham Light" charset="0"/>
                <a:cs typeface="Gotham Light" charset="0"/>
              </a:rPr>
              <a:t>réalisation </a:t>
            </a:r>
            <a:r>
              <a:rPr lang="fr-FR" altLang="fr-FR" sz="1800" dirty="0" smtClean="0">
                <a:solidFill>
                  <a:srgbClr val="4B4D4E"/>
                </a:solidFill>
                <a:latin typeface="Gotham Light" charset="0"/>
                <a:ea typeface="Gotham Light" charset="0"/>
                <a:cs typeface="Gotham Light" charset="0"/>
              </a:rPr>
              <a:t/>
            </a:r>
            <a:br>
              <a:rPr lang="fr-FR" altLang="fr-FR" sz="1800" dirty="0" smtClean="0">
                <a:solidFill>
                  <a:srgbClr val="4B4D4E"/>
                </a:solidFill>
                <a:latin typeface="Gotham Light" charset="0"/>
                <a:ea typeface="Gotham Light" charset="0"/>
                <a:cs typeface="Gotham Light" charset="0"/>
              </a:rPr>
            </a:br>
            <a:r>
              <a:rPr lang="fr-FR" altLang="fr-FR" sz="1800" dirty="0" smtClean="0">
                <a:solidFill>
                  <a:srgbClr val="4B4D4E"/>
                </a:solidFill>
                <a:latin typeface="Gotham Light" charset="0"/>
                <a:ea typeface="Gotham Light" charset="0"/>
                <a:cs typeface="Gotham Light" charset="0"/>
              </a:rPr>
              <a:t>de </a:t>
            </a:r>
            <a:r>
              <a:rPr lang="fr-FR" altLang="fr-FR" sz="1800" dirty="0" smtClean="0">
                <a:solidFill>
                  <a:srgbClr val="4B4D4E"/>
                </a:solidFill>
                <a:latin typeface="Gotham Light" charset="0"/>
                <a:ea typeface="Gotham Light" charset="0"/>
                <a:cs typeface="Gotham Light" charset="0"/>
              </a:rPr>
              <a:t>la simulation </a:t>
            </a:r>
            <a:r>
              <a:rPr lang="fr-FR" altLang="fr-FR" sz="1800" dirty="0" smtClean="0">
                <a:solidFill>
                  <a:srgbClr val="009999"/>
                </a:solidFill>
                <a:latin typeface="Gotham Light" charset="0"/>
                <a:ea typeface="Gotham Light" charset="0"/>
                <a:cs typeface="Gotham Light" charset="0"/>
              </a:rPr>
              <a:t>in situ</a:t>
            </a:r>
            <a:r>
              <a:rPr lang="fr-FR" altLang="fr-FR" sz="1800" dirty="0" smtClean="0">
                <a:solidFill>
                  <a:srgbClr val="4B4D4E"/>
                </a:solidFill>
                <a:latin typeface="Gotham Light" charset="0"/>
                <a:ea typeface="Gotham Light" charset="0"/>
                <a:cs typeface="Gotham Light" charset="0"/>
              </a:rPr>
              <a:t> sont semblables </a:t>
            </a:r>
            <a:r>
              <a:rPr lang="fr-FR" altLang="fr-FR" sz="1800" dirty="0" smtClean="0">
                <a:solidFill>
                  <a:srgbClr val="4B4D4E"/>
                </a:solidFill>
                <a:latin typeface="Gotham Light" charset="0"/>
                <a:ea typeface="Gotham Light" charset="0"/>
                <a:cs typeface="Gotham Light" charset="0"/>
              </a:rPr>
              <a:t/>
            </a:r>
            <a:br>
              <a:rPr lang="fr-FR" altLang="fr-FR" sz="1800" dirty="0" smtClean="0">
                <a:solidFill>
                  <a:srgbClr val="4B4D4E"/>
                </a:solidFill>
                <a:latin typeface="Gotham Light" charset="0"/>
                <a:ea typeface="Gotham Light" charset="0"/>
                <a:cs typeface="Gotham Light" charset="0"/>
              </a:rPr>
            </a:br>
            <a:r>
              <a:rPr lang="fr-FR" altLang="fr-FR" sz="1800" dirty="0" smtClean="0">
                <a:solidFill>
                  <a:srgbClr val="4B4D4E"/>
                </a:solidFill>
                <a:latin typeface="Gotham Light" charset="0"/>
                <a:ea typeface="Gotham Light" charset="0"/>
                <a:cs typeface="Gotham Light" charset="0"/>
              </a:rPr>
              <a:t>à </a:t>
            </a:r>
            <a:r>
              <a:rPr lang="fr-FR" altLang="fr-FR" sz="1800" dirty="0" smtClean="0">
                <a:solidFill>
                  <a:srgbClr val="4B4D4E"/>
                </a:solidFill>
                <a:latin typeface="Gotham Light" charset="0"/>
                <a:ea typeface="Gotham Light" charset="0"/>
                <a:cs typeface="Gotham Light" charset="0"/>
              </a:rPr>
              <a:t>celles préconisées </a:t>
            </a:r>
            <a:r>
              <a:rPr lang="fr-FR" altLang="fr-FR" sz="1800" dirty="0" smtClean="0">
                <a:solidFill>
                  <a:srgbClr val="4B4D4E"/>
                </a:solidFill>
                <a:latin typeface="Gotham Light" charset="0"/>
                <a:ea typeface="Gotham Light" charset="0"/>
                <a:cs typeface="Gotham Light" charset="0"/>
              </a:rPr>
              <a:t/>
            </a:r>
            <a:br>
              <a:rPr lang="fr-FR" altLang="fr-FR" sz="1800" dirty="0" smtClean="0">
                <a:solidFill>
                  <a:srgbClr val="4B4D4E"/>
                </a:solidFill>
                <a:latin typeface="Gotham Light" charset="0"/>
                <a:ea typeface="Gotham Light" charset="0"/>
                <a:cs typeface="Gotham Light" charset="0"/>
              </a:rPr>
            </a:br>
            <a:r>
              <a:rPr lang="fr-FR" altLang="fr-FR" sz="1800" dirty="0" smtClean="0">
                <a:solidFill>
                  <a:srgbClr val="4B4D4E"/>
                </a:solidFill>
                <a:latin typeface="Gotham Light" charset="0"/>
                <a:ea typeface="Gotham Light" charset="0"/>
                <a:cs typeface="Gotham Light" charset="0"/>
              </a:rPr>
              <a:t>pour </a:t>
            </a:r>
            <a:r>
              <a:rPr lang="fr-FR" altLang="fr-FR" sz="1800" dirty="0" smtClean="0">
                <a:solidFill>
                  <a:srgbClr val="4B4D4E"/>
                </a:solidFill>
                <a:latin typeface="Gotham Light" charset="0"/>
                <a:ea typeface="Gotham Light" charset="0"/>
                <a:cs typeface="Gotham Light" charset="0"/>
              </a:rPr>
              <a:t>les </a:t>
            </a:r>
            <a:r>
              <a:rPr lang="fr-FR" altLang="fr-FR" sz="1800" dirty="0" smtClean="0">
                <a:solidFill>
                  <a:srgbClr val="009999"/>
                </a:solidFill>
                <a:latin typeface="Gotham Light" charset="0"/>
                <a:ea typeface="Gotham Light" charset="0"/>
                <a:cs typeface="Gotham Light" charset="0"/>
              </a:rPr>
              <a:t>centres de type 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dirty="0" smtClean="0">
                <a:solidFill>
                  <a:srgbClr val="009999"/>
                </a:solidFill>
                <a:latin typeface="Gotham Light" charset="0"/>
                <a:ea typeface="Gotham Light" charset="0"/>
                <a:cs typeface="Gotham Light" charset="0"/>
              </a:rPr>
              <a:t>au minimum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r-FR" altLang="fr-FR" sz="1800" dirty="0" smtClean="0">
                <a:solidFill>
                  <a:srgbClr val="4B4D4E"/>
                </a:solidFill>
                <a:latin typeface="Gotham Light" charset="0"/>
                <a:ea typeface="Gotham Light" charset="0"/>
                <a:cs typeface="Gotham Light" charset="0"/>
                <a:sym typeface="Wingdings" pitchFamily="2" charset="2"/>
              </a:rPr>
              <a:t></a:t>
            </a:r>
            <a:r>
              <a:rPr lang="fr-FR" altLang="fr-FR" sz="1800" dirty="0" smtClean="0">
                <a:solidFill>
                  <a:srgbClr val="4B4D4E"/>
                </a:solidFill>
                <a:latin typeface="Gotham Light" charset="0"/>
                <a:ea typeface="Gotham Light" charset="0"/>
                <a:cs typeface="Gotham Light" charset="0"/>
              </a:rPr>
              <a:t> Ces caractéristiques </a:t>
            </a:r>
            <a:r>
              <a:rPr lang="fr-FR" altLang="fr-FR" sz="1800" dirty="0" smtClean="0">
                <a:solidFill>
                  <a:srgbClr val="4B4D4E"/>
                </a:solidFill>
                <a:latin typeface="Gotham Light" charset="0"/>
                <a:ea typeface="Gotham Light" charset="0"/>
                <a:cs typeface="Gotham Light" charset="0"/>
              </a:rPr>
              <a:t/>
            </a:r>
            <a:br>
              <a:rPr lang="fr-FR" altLang="fr-FR" sz="1800" dirty="0" smtClean="0">
                <a:solidFill>
                  <a:srgbClr val="4B4D4E"/>
                </a:solidFill>
                <a:latin typeface="Gotham Light" charset="0"/>
                <a:ea typeface="Gotham Light" charset="0"/>
                <a:cs typeface="Gotham Light" charset="0"/>
              </a:rPr>
            </a:br>
            <a:r>
              <a:rPr lang="fr-FR" altLang="fr-FR" sz="1800" b="1" dirty="0" smtClean="0">
                <a:solidFill>
                  <a:srgbClr val="FF0000"/>
                </a:solidFill>
                <a:latin typeface="Gotham" charset="0"/>
                <a:ea typeface="Gotham" charset="0"/>
                <a:cs typeface="Gotham" charset="0"/>
              </a:rPr>
              <a:t>ne </a:t>
            </a:r>
            <a:r>
              <a:rPr lang="fr-FR" altLang="fr-FR" sz="1800" b="1" dirty="0" smtClean="0">
                <a:solidFill>
                  <a:srgbClr val="FF0000"/>
                </a:solidFill>
                <a:latin typeface="Gotham" charset="0"/>
                <a:ea typeface="Gotham" charset="0"/>
                <a:cs typeface="Gotham" charset="0"/>
              </a:rPr>
              <a:t>sont pas opposables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altLang="fr-FR" sz="1800" dirty="0" smtClean="0">
              <a:solidFill>
                <a:srgbClr val="4B4D4E"/>
              </a:solidFill>
              <a:latin typeface="Gotham Light" charset="0"/>
              <a:ea typeface="Gotham Light" charset="0"/>
              <a:cs typeface="Gotham Light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à"/>
            </a:pPr>
            <a:endParaRPr lang="fr-FR" altLang="fr-FR" sz="1400" dirty="0" smtClean="0">
              <a:solidFill>
                <a:srgbClr val="004890"/>
              </a:solidFill>
              <a:latin typeface="Gotham Light" charset="0"/>
              <a:ea typeface="Gotham Light" charset="0"/>
              <a:cs typeface="Gotham Light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fr-FR" altLang="fr-FR" sz="1400" dirty="0" smtClean="0">
              <a:solidFill>
                <a:srgbClr val="004890"/>
              </a:solidFill>
              <a:latin typeface="Gotham Light" charset="0"/>
              <a:ea typeface="Gotham Light" charset="0"/>
              <a:cs typeface="Gotham Light" charset="0"/>
            </a:endParaRPr>
          </a:p>
        </p:txBody>
      </p:sp>
      <p:sp>
        <p:nvSpPr>
          <p:cNvPr id="49158" name="Rectangle 4"/>
          <p:cNvSpPr>
            <a:spLocks noGrp="1" noChangeArrowheads="1"/>
          </p:cNvSpPr>
          <p:nvPr>
            <p:ph type="title"/>
          </p:nvPr>
        </p:nvSpPr>
        <p:spPr>
          <a:xfrm>
            <a:off x="1957468" y="499786"/>
            <a:ext cx="8015132" cy="841656"/>
          </a:xfrm>
        </p:spPr>
        <p:txBody>
          <a:bodyPr/>
          <a:lstStyle/>
          <a:p>
            <a:r>
              <a:rPr lang="fr-FR" altLang="fr-FR" dirty="0" smtClean="0"/>
              <a:t>Repères pour organiser les centres de simulation</a:t>
            </a:r>
            <a:br>
              <a:rPr lang="fr-FR" altLang="fr-FR" dirty="0" smtClean="0"/>
            </a:b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162486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Simulation numérique en santé </a:t>
            </a:r>
            <a:endParaRPr lang="fr-FR" altLang="fr-FR" smtClean="0"/>
          </a:p>
        </p:txBody>
      </p:sp>
      <p:pic>
        <p:nvPicPr>
          <p:cNvPr id="29699" name="Picture 14" descr="Staying Alive 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2295" y="2416870"/>
            <a:ext cx="3486607" cy="2024260"/>
          </a:xfrm>
          <a:prstGeom prst="rect">
            <a:avLst/>
          </a:prstGeom>
        </p:spPr>
      </p:pic>
      <p:pic>
        <p:nvPicPr>
          <p:cNvPr id="29700" name="Image 4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0234" y="2416870"/>
            <a:ext cx="2687252" cy="2024260"/>
          </a:xfrm>
          <a:prstGeom prst="rect">
            <a:avLst/>
          </a:prstGeom>
        </p:spPr>
      </p:pic>
      <p:sp>
        <p:nvSpPr>
          <p:cNvPr id="29702" name="Text Box 13"/>
          <p:cNvSpPr txBox="1">
            <a:spLocks noChangeArrowheads="1"/>
          </p:cNvSpPr>
          <p:nvPr/>
        </p:nvSpPr>
        <p:spPr bwMode="auto">
          <a:xfrm>
            <a:off x="6229580" y="4365104"/>
            <a:ext cx="1519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600" i="1" dirty="0" smtClean="0">
                <a:solidFill>
                  <a:srgbClr val="000000"/>
                </a:solidFill>
              </a:rPr>
              <a:t>(</a:t>
            </a:r>
            <a:r>
              <a:rPr lang="fr-FR" altLang="fr-FR" sz="1400" i="1" dirty="0" smtClean="0">
                <a:solidFill>
                  <a:srgbClr val="000000"/>
                </a:solidFill>
              </a:rPr>
              <a:t>EHPAD PANIC)</a:t>
            </a:r>
          </a:p>
        </p:txBody>
      </p:sp>
      <p:grpSp>
        <p:nvGrpSpPr>
          <p:cNvPr id="14" name="Grouper 13"/>
          <p:cNvGrpSpPr/>
          <p:nvPr/>
        </p:nvGrpSpPr>
        <p:grpSpPr>
          <a:xfrm>
            <a:off x="1500077" y="4843039"/>
            <a:ext cx="6143845" cy="2014961"/>
            <a:chOff x="947372" y="4368301"/>
            <a:chExt cx="7153020" cy="2345934"/>
          </a:xfrm>
        </p:grpSpPr>
        <p:pic>
          <p:nvPicPr>
            <p:cNvPr id="29705" name="Picture 9" descr="showcase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5563" y="4368301"/>
              <a:ext cx="3114829" cy="2345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6" name="Imag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372" y="4381500"/>
              <a:ext cx="3933825" cy="230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871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Image 4" descr="Captur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52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Télémédecine et simulation 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1957388" y="5445224"/>
            <a:ext cx="6254750" cy="1727613"/>
          </a:xfrm>
        </p:spPr>
        <p:txBody>
          <a:bodyPr/>
          <a:lstStyle/>
          <a:p>
            <a:r>
              <a:rPr lang="fr-FR" dirty="0" smtClean="0"/>
              <a:t>Formation aux technologies IC</a:t>
            </a:r>
          </a:p>
          <a:p>
            <a:r>
              <a:rPr lang="fr-FR" dirty="0" smtClean="0"/>
              <a:t>Formation au contact virtuel médecin – patient</a:t>
            </a:r>
          </a:p>
          <a:p>
            <a:r>
              <a:rPr lang="fr-FR" dirty="0" smtClean="0"/>
              <a:t>Formation aux objets connectés santé…</a:t>
            </a:r>
          </a:p>
        </p:txBody>
      </p:sp>
      <p:pic>
        <p:nvPicPr>
          <p:cNvPr id="6" name="Espace réservé du contenu 5" descr="telemedecine2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8" b="10148"/>
          <a:stretch>
            <a:fillRect/>
          </a:stretch>
        </p:blipFill>
        <p:spPr>
          <a:xfrm>
            <a:off x="2051719" y="2564904"/>
            <a:ext cx="483730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7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Simulation numérique en santé </a:t>
            </a:r>
            <a:br>
              <a:rPr lang="fr-FR" altLang="fr-FR" smtClean="0"/>
            </a:br>
            <a:r>
              <a:rPr lang="fr-FR" altLang="fr-FR" smtClean="0"/>
              <a:t>au service du patient</a:t>
            </a:r>
            <a:endParaRPr lang="fr-FR" altLang="fr-FR" smtClean="0"/>
          </a:p>
        </p:txBody>
      </p:sp>
      <p:pic>
        <p:nvPicPr>
          <p:cNvPr id="32771" name="Picture 8" descr="Re-Mission%202%20Empowers%20Patients%20-%20RM2_Customer-1_smaller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9059" y="2348880"/>
            <a:ext cx="2484877" cy="1656184"/>
          </a:xfrm>
          <a:prstGeom prst="rect">
            <a:avLst/>
          </a:prstGeom>
        </p:spPr>
      </p:pic>
      <p:pic>
        <p:nvPicPr>
          <p:cNvPr id="32773" name="Picture 9" descr="Free Div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3" y="4076963"/>
            <a:ext cx="2984304" cy="2237416"/>
          </a:xfrm>
          <a:prstGeom prst="rect">
            <a:avLst/>
          </a:prstGeom>
        </p:spPr>
      </p:pic>
      <p:pic>
        <p:nvPicPr>
          <p:cNvPr id="32776" name="Picture 13" descr="how-it-work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93272" y="4005064"/>
            <a:ext cx="4599207" cy="2382765"/>
          </a:xfrm>
          <a:prstGeom prst="rect">
            <a:avLst/>
          </a:prstGeom>
        </p:spPr>
      </p:pic>
      <p:sp>
        <p:nvSpPr>
          <p:cNvPr id="32775" name="Text Box 12"/>
          <p:cNvSpPr txBox="1">
            <a:spLocks noChangeArrowheads="1"/>
          </p:cNvSpPr>
          <p:nvPr/>
        </p:nvSpPr>
        <p:spPr bwMode="auto">
          <a:xfrm>
            <a:off x="1187624" y="6382070"/>
            <a:ext cx="1377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dirty="0" smtClean="0">
                <a:solidFill>
                  <a:srgbClr val="000000"/>
                </a:solidFill>
              </a:rPr>
              <a:t>(Free Dive)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48880"/>
            <a:ext cx="3157101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01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Assises HU JCG Toulouse 2016</a:t>
            </a:r>
            <a:endParaRPr lang="fr-FR"/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17593" r="26370" b="2588"/>
          <a:stretch>
            <a:fillRect/>
          </a:stretch>
        </p:blipFill>
        <p:spPr>
          <a:xfrm>
            <a:off x="0" y="-1591"/>
            <a:ext cx="9144000" cy="6858000"/>
          </a:xfrm>
        </p:spPr>
      </p:pic>
      <p:pic>
        <p:nvPicPr>
          <p:cNvPr id="36868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8475" y="0"/>
            <a:ext cx="3565525" cy="4389438"/>
          </a:xfrm>
          <a:noFill/>
          <a:ln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Espace réservé du pied de page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400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183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09h00 BORD_eric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538</Words>
  <Application>Microsoft Macintosh PowerPoint</Application>
  <PresentationFormat>Présentation à l'écran (4:3)</PresentationFormat>
  <Paragraphs>137</Paragraphs>
  <Slides>23</Slides>
  <Notes>6</Notes>
  <HiddenSlides>0</HiddenSlides>
  <MMClips>0</MMClips>
  <ScaleCrop>false</ScaleCrop>
  <HeadingPairs>
    <vt:vector size="8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5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23</vt:i4>
      </vt:variant>
    </vt:vector>
  </HeadingPairs>
  <TitlesOfParts>
    <vt:vector size="42" baseType="lpstr">
      <vt:lpstr>Calibri</vt:lpstr>
      <vt:lpstr>Gotham</vt:lpstr>
      <vt:lpstr>Gotham Black</vt:lpstr>
      <vt:lpstr>Gotham Book</vt:lpstr>
      <vt:lpstr>Gotham Extra Light</vt:lpstr>
      <vt:lpstr>Gotham Light</vt:lpstr>
      <vt:lpstr>Helvetica</vt:lpstr>
      <vt:lpstr>ＭＳ Ｐゴシック</vt:lpstr>
      <vt:lpstr>ＭＳ 明朝</vt:lpstr>
      <vt:lpstr>Times New Roman</vt:lpstr>
      <vt:lpstr>Wingdings</vt:lpstr>
      <vt:lpstr>Arial</vt:lpstr>
      <vt:lpstr>3_Modèle par défaut</vt:lpstr>
      <vt:lpstr>2_Thème Office</vt:lpstr>
      <vt:lpstr>3_Thème Office</vt:lpstr>
      <vt:lpstr>5_Modèle par défaut</vt:lpstr>
      <vt:lpstr>09h00 BORD_eric</vt:lpstr>
      <vt:lpstr>Image</vt:lpstr>
      <vt:lpstr>Image bitmap</vt:lpstr>
      <vt:lpstr>Les plateformes de simulation au service des GHT et des territoires</vt:lpstr>
      <vt:lpstr>Simulation en santé</vt:lpstr>
      <vt:lpstr>GHT et établissements support</vt:lpstr>
      <vt:lpstr>Repères pour organiser les centres de simulation </vt:lpstr>
      <vt:lpstr>Simulation numérique en santé </vt:lpstr>
      <vt:lpstr>Présentation PowerPoint</vt:lpstr>
      <vt:lpstr>Télémédecine et simulation </vt:lpstr>
      <vt:lpstr>Simulation numérique en santé  au service du patient</vt:lpstr>
      <vt:lpstr>Présentation PowerPoint</vt:lpstr>
      <vt:lpstr>Présentation PowerPoint</vt:lpstr>
      <vt:lpstr>Présentation PowerPoint</vt:lpstr>
      <vt:lpstr>Présentation PowerPoint</vt:lpstr>
      <vt:lpstr>Simulation en santé Groupe de travail interrégional HUGO </vt:lpstr>
      <vt:lpstr>Présentation PowerPoint</vt:lpstr>
      <vt:lpstr>Evaluation de l’équipe</vt:lpstr>
      <vt:lpstr>Travailler en équipe par la simulation  retour d’expérience  du Service d’Accueil des Urgences du CHM</vt:lpstr>
      <vt:lpstr>Retour d’expérience : impact sur les pratiques</vt:lpstr>
      <vt:lpstr>Présentation PowerPoint</vt:lpstr>
      <vt:lpstr>L’évaluation de la performance de l’équipe  par la simulation en aéronautique</vt:lpstr>
      <vt:lpstr>Les niveaux de notation</vt:lpstr>
      <vt:lpstr>Présentation PowerPoint</vt:lpstr>
      <vt:lpstr>Conclusion</vt:lpstr>
      <vt:lpstr>Exemple de l’activité  d’une plateforme de simulation</vt:lpstr>
    </vt:vector>
  </TitlesOfParts>
  <Company>Centre Hospitalier Universitaire d'Angers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GRANRY J-CLAUDE</dc:creator>
  <cp:lastModifiedBy>Nicolas Berndt</cp:lastModifiedBy>
  <cp:revision>28</cp:revision>
  <dcterms:created xsi:type="dcterms:W3CDTF">2016-12-08T15:56:30Z</dcterms:created>
  <dcterms:modified xsi:type="dcterms:W3CDTF">2016-12-09T00:06:10Z</dcterms:modified>
</cp:coreProperties>
</file>